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embeddedFontLst>
    <p:embeddedFont>
      <p:font typeface="Roboto Light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Open Sans Light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03983F8-980A-4DB1-BA31-924329160065}">
  <a:tblStyle styleId="{D03983F8-980A-4DB1-BA31-924329160065}" styleName="Table_0">
    <a:wholeTbl>
      <a:tcTxStyle b="off" i="off">
        <a:font>
          <a:latin typeface="Open Sans Light"/>
          <a:ea typeface="Open Sans Light"/>
          <a:cs typeface="Open Sans Light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0F24A71-6572-4DD0-863C-AD44A5FA0E1F}" styleName="Table_1">
    <a:wholeTbl>
      <a:tcTxStyle b="off" i="off">
        <a:font>
          <a:latin typeface="Open Sans Light"/>
          <a:ea typeface="Open Sans Light"/>
          <a:cs typeface="Open Sans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1F0"/>
          </a:solidFill>
        </a:fill>
      </a:tcStyle>
    </a:wholeTbl>
    <a:band1H>
      <a:tcTxStyle/>
      <a:tcStyle>
        <a:fill>
          <a:solidFill>
            <a:srgbClr val="DDE3DF"/>
          </a:solidFill>
        </a:fill>
      </a:tcStyle>
    </a:band1H>
    <a:band2H>
      <a:tcTxStyle/>
    </a:band2H>
    <a:band1V>
      <a:tcTxStyle/>
      <a:tcStyle>
        <a:fill>
          <a:solidFill>
            <a:srgbClr val="DDE3DF"/>
          </a:solidFill>
        </a:fill>
      </a:tcStyle>
    </a:band1V>
    <a:band2V>
      <a:tcTxStyle/>
    </a:band2V>
    <a:lastCol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OpenSansLight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Light-italic.fntdata"/><Relationship Id="rId10" Type="http://schemas.openxmlformats.org/officeDocument/2006/relationships/slide" Target="slides/slide5.xml"/><Relationship Id="rId54" Type="http://schemas.openxmlformats.org/officeDocument/2006/relationships/font" Target="fonts/OpenSansLight-bold.fntdata"/><Relationship Id="rId13" Type="http://schemas.openxmlformats.org/officeDocument/2006/relationships/slide" Target="slides/slide8.xml"/><Relationship Id="rId57" Type="http://schemas.openxmlformats.org/officeDocument/2006/relationships/font" Target="fonts/OpenSans-regular.fntdata"/><Relationship Id="rId12" Type="http://schemas.openxmlformats.org/officeDocument/2006/relationships/slide" Target="slides/slide7.xml"/><Relationship Id="rId56" Type="http://schemas.openxmlformats.org/officeDocument/2006/relationships/font" Target="fonts/OpenSans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italic.fntdata"/><Relationship Id="rId14" Type="http://schemas.openxmlformats.org/officeDocument/2006/relationships/slide" Target="slides/slide9.xml"/><Relationship Id="rId58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Shape 8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Shape 8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Shape 9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Shape 9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Shape 9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Shape 9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Shape 9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Shape 10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Shape 10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Shape 61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Shape 10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Shape 10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Shape 10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Shape 10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Shape 10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Shape 11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Shape 11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Shape 12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Shape 70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Shape 12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Shape 12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Shape 13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Shape 1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Shape 13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Shape 13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Shape 13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Shape 13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Shape 14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Shape 14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Shape 71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Shape 8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Shape 8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 Light"/>
              <a:buNone/>
              <a:defRPr b="0" i="0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2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914400" y="1219200"/>
            <a:ext cx="5082117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914400" y="1560285"/>
            <a:ext cx="5082117" cy="45658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6193369" y="1219200"/>
            <a:ext cx="5084232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4" type="body"/>
          </p:nvPr>
        </p:nvSpPr>
        <p:spPr>
          <a:xfrm>
            <a:off x="6193369" y="1560285"/>
            <a:ext cx="5084232" cy="45658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mparison Subtitle">
  <p:cSld name="1_Comparison Sub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914400" y="1462284"/>
            <a:ext cx="5082117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914400" y="1803370"/>
            <a:ext cx="5082117" cy="4368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body"/>
          </p:nvPr>
        </p:nvSpPr>
        <p:spPr>
          <a:xfrm>
            <a:off x="6193369" y="1462284"/>
            <a:ext cx="5084232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4" type="body"/>
          </p:nvPr>
        </p:nvSpPr>
        <p:spPr>
          <a:xfrm>
            <a:off x="6193369" y="1803370"/>
            <a:ext cx="5084232" cy="4368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ubtitle Only">
  <p:cSld name="1_Title Sub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tterly 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ight Grid" showMasterSp="0">
  <p:cSld name="Eight Grid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pic"/>
          </p:nvPr>
        </p:nvSpPr>
        <p:spPr>
          <a:xfrm>
            <a:off x="0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0" name="Shape 70"/>
          <p:cNvSpPr/>
          <p:nvPr>
            <p:ph idx="3" type="pic"/>
          </p:nvPr>
        </p:nvSpPr>
        <p:spPr>
          <a:xfrm>
            <a:off x="3049016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1" name="Shape 71"/>
          <p:cNvSpPr/>
          <p:nvPr>
            <p:ph idx="4" type="pic"/>
          </p:nvPr>
        </p:nvSpPr>
        <p:spPr>
          <a:xfrm>
            <a:off x="6098032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2" name="Shape 72"/>
          <p:cNvSpPr/>
          <p:nvPr>
            <p:ph idx="5" type="pic"/>
          </p:nvPr>
        </p:nvSpPr>
        <p:spPr>
          <a:xfrm>
            <a:off x="9147048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3" name="Shape 73"/>
          <p:cNvSpPr/>
          <p:nvPr>
            <p:ph idx="6" type="pic"/>
          </p:nvPr>
        </p:nvSpPr>
        <p:spPr>
          <a:xfrm>
            <a:off x="0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4" name="Shape 74"/>
          <p:cNvSpPr/>
          <p:nvPr>
            <p:ph idx="7" type="pic"/>
          </p:nvPr>
        </p:nvSpPr>
        <p:spPr>
          <a:xfrm>
            <a:off x="3049016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5" name="Shape 75"/>
          <p:cNvSpPr/>
          <p:nvPr>
            <p:ph idx="8" type="pic"/>
          </p:nvPr>
        </p:nvSpPr>
        <p:spPr>
          <a:xfrm>
            <a:off x="6098032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6" name="Shape 76"/>
          <p:cNvSpPr/>
          <p:nvPr>
            <p:ph idx="9" type="pic"/>
          </p:nvPr>
        </p:nvSpPr>
        <p:spPr>
          <a:xfrm>
            <a:off x="9147048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fteen Grid" showMasterSp="0">
  <p:cSld name="Fifteen Grid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pic"/>
          </p:nvPr>
        </p:nvSpPr>
        <p:spPr>
          <a:xfrm>
            <a:off x="0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9" name="Shape 79"/>
          <p:cNvSpPr/>
          <p:nvPr>
            <p:ph idx="3" type="pic"/>
          </p:nvPr>
        </p:nvSpPr>
        <p:spPr>
          <a:xfrm>
            <a:off x="2437638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0" name="Shape 80"/>
          <p:cNvSpPr/>
          <p:nvPr>
            <p:ph idx="4" type="pic"/>
          </p:nvPr>
        </p:nvSpPr>
        <p:spPr>
          <a:xfrm>
            <a:off x="4875276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Shape 81"/>
          <p:cNvSpPr/>
          <p:nvPr>
            <p:ph idx="5" type="pic"/>
          </p:nvPr>
        </p:nvSpPr>
        <p:spPr>
          <a:xfrm>
            <a:off x="7312914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2" name="Shape 82"/>
          <p:cNvSpPr/>
          <p:nvPr>
            <p:ph idx="6" type="pic"/>
          </p:nvPr>
        </p:nvSpPr>
        <p:spPr>
          <a:xfrm>
            <a:off x="9750552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3" name="Shape 83"/>
          <p:cNvSpPr/>
          <p:nvPr>
            <p:ph idx="7" type="pic"/>
          </p:nvPr>
        </p:nvSpPr>
        <p:spPr>
          <a:xfrm>
            <a:off x="0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4" name="Shape 84"/>
          <p:cNvSpPr/>
          <p:nvPr>
            <p:ph idx="8" type="pic"/>
          </p:nvPr>
        </p:nvSpPr>
        <p:spPr>
          <a:xfrm>
            <a:off x="2437638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5" name="Shape 85"/>
          <p:cNvSpPr/>
          <p:nvPr>
            <p:ph idx="9" type="pic"/>
          </p:nvPr>
        </p:nvSpPr>
        <p:spPr>
          <a:xfrm>
            <a:off x="4875276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6" name="Shape 86"/>
          <p:cNvSpPr/>
          <p:nvPr>
            <p:ph idx="13" type="pic"/>
          </p:nvPr>
        </p:nvSpPr>
        <p:spPr>
          <a:xfrm>
            <a:off x="7312914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7" name="Shape 87"/>
          <p:cNvSpPr/>
          <p:nvPr>
            <p:ph idx="14" type="pic"/>
          </p:nvPr>
        </p:nvSpPr>
        <p:spPr>
          <a:xfrm>
            <a:off x="9750552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8" name="Shape 88"/>
          <p:cNvSpPr/>
          <p:nvPr>
            <p:ph idx="15" type="pic"/>
          </p:nvPr>
        </p:nvSpPr>
        <p:spPr>
          <a:xfrm>
            <a:off x="0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9" name="Shape 89"/>
          <p:cNvSpPr/>
          <p:nvPr>
            <p:ph idx="16" type="pic"/>
          </p:nvPr>
        </p:nvSpPr>
        <p:spPr>
          <a:xfrm>
            <a:off x="2437638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0" name="Shape 90"/>
          <p:cNvSpPr/>
          <p:nvPr>
            <p:ph idx="17" type="pic"/>
          </p:nvPr>
        </p:nvSpPr>
        <p:spPr>
          <a:xfrm>
            <a:off x="4875276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Shape 91"/>
          <p:cNvSpPr/>
          <p:nvPr>
            <p:ph idx="18" type="pic"/>
          </p:nvPr>
        </p:nvSpPr>
        <p:spPr>
          <a:xfrm>
            <a:off x="7312914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2" name="Shape 92"/>
          <p:cNvSpPr/>
          <p:nvPr>
            <p:ph idx="19" type="pic"/>
          </p:nvPr>
        </p:nvSpPr>
        <p:spPr>
          <a:xfrm>
            <a:off x="9750552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 Grid" showMasterSp="0">
  <p:cSld name="24 Grid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pic"/>
          </p:nvPr>
        </p:nvSpPr>
        <p:spPr>
          <a:xfrm>
            <a:off x="0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5" name="Shape 95"/>
          <p:cNvSpPr/>
          <p:nvPr>
            <p:ph idx="3" type="pic"/>
          </p:nvPr>
        </p:nvSpPr>
        <p:spPr>
          <a:xfrm>
            <a:off x="2028749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Shape 96"/>
          <p:cNvSpPr/>
          <p:nvPr>
            <p:ph idx="4" type="pic"/>
          </p:nvPr>
        </p:nvSpPr>
        <p:spPr>
          <a:xfrm>
            <a:off x="4057498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7" name="Shape 97"/>
          <p:cNvSpPr/>
          <p:nvPr>
            <p:ph idx="5" type="pic"/>
          </p:nvPr>
        </p:nvSpPr>
        <p:spPr>
          <a:xfrm>
            <a:off x="6086247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8" name="Shape 98"/>
          <p:cNvSpPr/>
          <p:nvPr>
            <p:ph idx="6" type="pic"/>
          </p:nvPr>
        </p:nvSpPr>
        <p:spPr>
          <a:xfrm>
            <a:off x="10143744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9" name="Shape 99"/>
          <p:cNvSpPr/>
          <p:nvPr>
            <p:ph idx="7" type="pic"/>
          </p:nvPr>
        </p:nvSpPr>
        <p:spPr>
          <a:xfrm>
            <a:off x="8114996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0" name="Shape 100"/>
          <p:cNvSpPr/>
          <p:nvPr>
            <p:ph idx="8" type="pic"/>
          </p:nvPr>
        </p:nvSpPr>
        <p:spPr>
          <a:xfrm>
            <a:off x="0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1" name="Shape 101"/>
          <p:cNvSpPr/>
          <p:nvPr>
            <p:ph idx="9" type="pic"/>
          </p:nvPr>
        </p:nvSpPr>
        <p:spPr>
          <a:xfrm>
            <a:off x="2028749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2" name="Shape 102"/>
          <p:cNvSpPr/>
          <p:nvPr>
            <p:ph idx="13" type="pic"/>
          </p:nvPr>
        </p:nvSpPr>
        <p:spPr>
          <a:xfrm>
            <a:off x="4057498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3" name="Shape 103"/>
          <p:cNvSpPr/>
          <p:nvPr>
            <p:ph idx="14" type="pic"/>
          </p:nvPr>
        </p:nvSpPr>
        <p:spPr>
          <a:xfrm>
            <a:off x="6086247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4" name="Shape 104"/>
          <p:cNvSpPr/>
          <p:nvPr>
            <p:ph idx="15" type="pic"/>
          </p:nvPr>
        </p:nvSpPr>
        <p:spPr>
          <a:xfrm>
            <a:off x="10143744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5" name="Shape 105"/>
          <p:cNvSpPr/>
          <p:nvPr>
            <p:ph idx="16" type="pic"/>
          </p:nvPr>
        </p:nvSpPr>
        <p:spPr>
          <a:xfrm>
            <a:off x="8114996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6" name="Shape 106"/>
          <p:cNvSpPr/>
          <p:nvPr>
            <p:ph idx="17" type="pic"/>
          </p:nvPr>
        </p:nvSpPr>
        <p:spPr>
          <a:xfrm>
            <a:off x="0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7" name="Shape 107"/>
          <p:cNvSpPr/>
          <p:nvPr>
            <p:ph idx="18" type="pic"/>
          </p:nvPr>
        </p:nvSpPr>
        <p:spPr>
          <a:xfrm>
            <a:off x="2028749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8" name="Shape 108"/>
          <p:cNvSpPr/>
          <p:nvPr>
            <p:ph idx="19" type="pic"/>
          </p:nvPr>
        </p:nvSpPr>
        <p:spPr>
          <a:xfrm>
            <a:off x="4057498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9" name="Shape 109"/>
          <p:cNvSpPr/>
          <p:nvPr>
            <p:ph idx="20" type="pic"/>
          </p:nvPr>
        </p:nvSpPr>
        <p:spPr>
          <a:xfrm>
            <a:off x="6086247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0" name="Shape 110"/>
          <p:cNvSpPr/>
          <p:nvPr>
            <p:ph idx="21" type="pic"/>
          </p:nvPr>
        </p:nvSpPr>
        <p:spPr>
          <a:xfrm>
            <a:off x="10143744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1" name="Shape 111"/>
          <p:cNvSpPr/>
          <p:nvPr>
            <p:ph idx="22" type="pic"/>
          </p:nvPr>
        </p:nvSpPr>
        <p:spPr>
          <a:xfrm>
            <a:off x="8114996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2" name="Shape 112"/>
          <p:cNvSpPr/>
          <p:nvPr>
            <p:ph idx="23" type="pic"/>
          </p:nvPr>
        </p:nvSpPr>
        <p:spPr>
          <a:xfrm>
            <a:off x="0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3" name="Shape 113"/>
          <p:cNvSpPr/>
          <p:nvPr>
            <p:ph idx="24" type="pic"/>
          </p:nvPr>
        </p:nvSpPr>
        <p:spPr>
          <a:xfrm>
            <a:off x="2028749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4" name="Shape 114"/>
          <p:cNvSpPr/>
          <p:nvPr>
            <p:ph idx="25" type="pic"/>
          </p:nvPr>
        </p:nvSpPr>
        <p:spPr>
          <a:xfrm>
            <a:off x="4057498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5" name="Shape 115"/>
          <p:cNvSpPr/>
          <p:nvPr>
            <p:ph idx="26" type="pic"/>
          </p:nvPr>
        </p:nvSpPr>
        <p:spPr>
          <a:xfrm>
            <a:off x="6086247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6" name="Shape 116"/>
          <p:cNvSpPr/>
          <p:nvPr>
            <p:ph idx="27" type="pic"/>
          </p:nvPr>
        </p:nvSpPr>
        <p:spPr>
          <a:xfrm>
            <a:off x="10143744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7" name="Shape 117"/>
          <p:cNvSpPr/>
          <p:nvPr>
            <p:ph idx="28" type="pic"/>
          </p:nvPr>
        </p:nvSpPr>
        <p:spPr>
          <a:xfrm>
            <a:off x="8114996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Image Text ">
  <p:cSld name="Four Image Text 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0" name="Shape 120"/>
          <p:cNvSpPr/>
          <p:nvPr>
            <p:ph idx="2" type="pic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1" name="Shape 121"/>
          <p:cNvSpPr/>
          <p:nvPr>
            <p:ph idx="3" type="pic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2" name="Shape 122"/>
          <p:cNvSpPr/>
          <p:nvPr>
            <p:ph idx="4" type="pic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3" name="Shape 123"/>
          <p:cNvSpPr/>
          <p:nvPr>
            <p:ph idx="5" type="pic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6" type="body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7" type="body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8" type="body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Image Text Subtitle">
  <p:cSld name="Four Image Text Sub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Shape 130"/>
          <p:cNvSpPr/>
          <p:nvPr>
            <p:ph idx="2" type="pic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3" name="Shape 133"/>
          <p:cNvSpPr/>
          <p:nvPr>
            <p:ph idx="5" type="pic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6" type="body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7" type="body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8" type="body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Slide Nr.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Image Text ">
  <p:cSld name="Three Image Text 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1" name="Shape 141"/>
          <p:cNvSpPr/>
          <p:nvPr>
            <p:ph idx="2" type="pic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2" name="Shape 142"/>
          <p:cNvSpPr/>
          <p:nvPr>
            <p:ph idx="3" type="pic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3" name="Shape 143"/>
          <p:cNvSpPr/>
          <p:nvPr>
            <p:ph idx="4" type="pic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5" type="body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6" type="body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Image Text Subtitle">
  <p:cSld name="Three Image Text Sub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Shape 149"/>
          <p:cNvSpPr/>
          <p:nvPr>
            <p:ph idx="2" type="pic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0" name="Shape 150"/>
          <p:cNvSpPr/>
          <p:nvPr>
            <p:ph idx="3" type="pic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1" name="Shape 151"/>
          <p:cNvSpPr/>
          <p:nvPr>
            <p:ph idx="4" type="pic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5" type="body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6" type="body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Image Text ">
  <p:cSld name="Two Image Text 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Shape 158"/>
          <p:cNvSpPr/>
          <p:nvPr>
            <p:ph idx="2" type="pic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9" name="Shape 159"/>
          <p:cNvSpPr/>
          <p:nvPr>
            <p:ph idx="3" type="pic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4" type="body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Image Text Subtitle">
  <p:cSld name="Two Image Text Sub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Shape 164"/>
          <p:cNvSpPr/>
          <p:nvPr>
            <p:ph idx="2" type="pic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5" name="Shape 165"/>
          <p:cNvSpPr/>
          <p:nvPr>
            <p:ph idx="3" type="pic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4" type="body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Tall Text">
  <p:cSld name="Four Tall 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1" name="Shape 171"/>
          <p:cNvSpPr/>
          <p:nvPr>
            <p:ph idx="2" type="pic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2" name="Shape 172"/>
          <p:cNvSpPr/>
          <p:nvPr>
            <p:ph idx="3" type="pic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3" name="Shape 173"/>
          <p:cNvSpPr/>
          <p:nvPr>
            <p:ph idx="4" type="pic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4" name="Shape 174"/>
          <p:cNvSpPr/>
          <p:nvPr>
            <p:ph idx="5" type="pic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6" type="body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7" type="body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8" type="body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Tall Text Subtitle">
  <p:cSld name="Four Tall Text Sub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1" name="Shape 181"/>
          <p:cNvSpPr/>
          <p:nvPr>
            <p:ph idx="2" type="pic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2" name="Shape 182"/>
          <p:cNvSpPr/>
          <p:nvPr>
            <p:ph idx="3" type="pic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3" name="Shape 183"/>
          <p:cNvSpPr/>
          <p:nvPr>
            <p:ph idx="4" type="pic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4" name="Shape 184"/>
          <p:cNvSpPr/>
          <p:nvPr>
            <p:ph idx="5" type="pic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6" type="body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7" type="body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8" type="body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Tall Text">
  <p:cSld name="Three Tall 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2" name="Shape 192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3" name="Shape 193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4" name="Shape 194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5" type="body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6" type="body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Tall Text Subtitle">
  <p:cSld name="Three Tall Text Subtitl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0" name="Shape 200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1" name="Shape 201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2" name="Shape 202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5" type="body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6" type="body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Tall Text">
  <p:cSld name="Two Tall 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Shape 209"/>
          <p:cNvSpPr/>
          <p:nvPr>
            <p:ph idx="2" type="pic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0" name="Shape 210"/>
          <p:cNvSpPr/>
          <p:nvPr>
            <p:ph idx="3" type="pic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4" type="body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Tall Text Subtitle">
  <p:cSld name="Two Tall Text Subtitl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" name="Shape 215"/>
          <p:cNvSpPr/>
          <p:nvPr>
            <p:ph idx="2" type="pic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6" name="Shape 216"/>
          <p:cNvSpPr/>
          <p:nvPr>
            <p:ph idx="3" type="pic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4" type="body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4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ight Grid Text">
  <p:cSld name="Eight Grid 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2" name="Shape 222"/>
          <p:cNvSpPr/>
          <p:nvPr>
            <p:ph idx="2" type="pic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3" name="Shape 223"/>
          <p:cNvSpPr/>
          <p:nvPr>
            <p:ph idx="3" type="pic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4" name="Shape 224"/>
          <p:cNvSpPr/>
          <p:nvPr>
            <p:ph idx="4" type="pic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5" name="Shape 225"/>
          <p:cNvSpPr/>
          <p:nvPr>
            <p:ph idx="5" type="pic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6" type="body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7" type="body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8" type="body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0" name="Shape 230"/>
          <p:cNvSpPr/>
          <p:nvPr>
            <p:ph idx="9" type="pic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1" name="Shape 231"/>
          <p:cNvSpPr/>
          <p:nvPr>
            <p:ph idx="13" type="pic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2" name="Shape 232"/>
          <p:cNvSpPr/>
          <p:nvPr>
            <p:ph idx="14" type="pic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3" name="Shape 233"/>
          <p:cNvSpPr/>
          <p:nvPr>
            <p:ph idx="15" type="pic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ight Grid Text Subtitle">
  <p:cSld name="Eight Grid Text Subtitl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6" name="Shape 236"/>
          <p:cNvSpPr/>
          <p:nvPr>
            <p:ph idx="2" type="pic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7" name="Shape 237"/>
          <p:cNvSpPr/>
          <p:nvPr>
            <p:ph idx="3" type="pic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8" name="Shape 238"/>
          <p:cNvSpPr/>
          <p:nvPr>
            <p:ph idx="4" type="pic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9" name="Shape 239"/>
          <p:cNvSpPr/>
          <p:nvPr>
            <p:ph idx="5" type="pic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6" type="body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7" type="body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8" type="body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4" name="Shape 244"/>
          <p:cNvSpPr/>
          <p:nvPr>
            <p:ph idx="9" type="pic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5" name="Shape 245"/>
          <p:cNvSpPr/>
          <p:nvPr>
            <p:ph idx="13" type="pic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6" name="Shape 246"/>
          <p:cNvSpPr/>
          <p:nvPr>
            <p:ph idx="14" type="pic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7" name="Shape 247"/>
          <p:cNvSpPr/>
          <p:nvPr>
            <p:ph idx="15" type="pic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8" name="Shape 248"/>
          <p:cNvSpPr txBox="1"/>
          <p:nvPr>
            <p:ph idx="16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Grid Text">
  <p:cSld name="Six Grid 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1" name="Shape 251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2" name="Shape 252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3" name="Shape 253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5" name="Shape 255"/>
          <p:cNvSpPr txBox="1"/>
          <p:nvPr>
            <p:ph idx="5" type="body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6" type="body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7" name="Shape 257"/>
          <p:cNvSpPr/>
          <p:nvPr>
            <p:ph idx="7" type="pic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8" name="Shape 258"/>
          <p:cNvSpPr/>
          <p:nvPr>
            <p:ph idx="8" type="pic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9" name="Shape 259"/>
          <p:cNvSpPr/>
          <p:nvPr>
            <p:ph idx="9" type="pic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Grid Text Subtitle">
  <p:cSld name="Six Grid Text Sub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2" name="Shape 262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3" name="Shape 263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4" name="Shape 264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5" type="body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7" name="Shape 267"/>
          <p:cNvSpPr txBox="1"/>
          <p:nvPr>
            <p:ph idx="6" type="body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8" name="Shape 268"/>
          <p:cNvSpPr/>
          <p:nvPr>
            <p:ph idx="7" type="pic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9" name="Shape 269"/>
          <p:cNvSpPr/>
          <p:nvPr>
            <p:ph idx="8" type="pic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0" name="Shape 270"/>
          <p:cNvSpPr/>
          <p:nvPr>
            <p:ph idx="9" type="pic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3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Grid Text">
  <p:cSld name="Four Grid Tex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4" name="Shape 274"/>
          <p:cNvSpPr/>
          <p:nvPr>
            <p:ph idx="2" type="pic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5" name="Shape 275"/>
          <p:cNvSpPr/>
          <p:nvPr>
            <p:ph idx="3" type="pic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4" type="body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8" name="Shape 278"/>
          <p:cNvSpPr/>
          <p:nvPr>
            <p:ph idx="5" type="pic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9" name="Shape 279"/>
          <p:cNvSpPr/>
          <p:nvPr>
            <p:ph idx="6" type="pic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Grid Text Subtitle">
  <p:cSld name="Four Grid Text Subtitle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2" name="Shape 282"/>
          <p:cNvSpPr/>
          <p:nvPr>
            <p:ph idx="2" type="pic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3" name="Shape 283"/>
          <p:cNvSpPr/>
          <p:nvPr>
            <p:ph idx="3" type="pic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4" type="body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6" name="Shape 286"/>
          <p:cNvSpPr/>
          <p:nvPr>
            <p:ph idx="5" type="pic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7" name="Shape 287"/>
          <p:cNvSpPr/>
          <p:nvPr>
            <p:ph idx="6" type="pic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Bar">
  <p:cSld name="Four Bar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1" name="Shape 291"/>
          <p:cNvSpPr/>
          <p:nvPr>
            <p:ph idx="2" type="pic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2" name="Shape 292"/>
          <p:cNvSpPr/>
          <p:nvPr>
            <p:ph idx="3" type="pic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3" name="Shape 293"/>
          <p:cNvSpPr/>
          <p:nvPr>
            <p:ph idx="4" type="pic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4" name="Shape 294"/>
          <p:cNvSpPr/>
          <p:nvPr>
            <p:ph idx="5" type="pic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6" type="body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7" type="body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8" type="body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Bar Subtitle">
  <p:cSld name="Four Bar Subtitle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1" name="Shape 301"/>
          <p:cNvSpPr/>
          <p:nvPr>
            <p:ph idx="2" type="pic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2" name="Shape 302"/>
          <p:cNvSpPr/>
          <p:nvPr>
            <p:ph idx="3" type="pic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3" name="Shape 303"/>
          <p:cNvSpPr/>
          <p:nvPr>
            <p:ph idx="4" type="pic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4" name="Shape 304"/>
          <p:cNvSpPr/>
          <p:nvPr>
            <p:ph idx="5" type="pic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6" name="Shape 306"/>
          <p:cNvSpPr txBox="1"/>
          <p:nvPr>
            <p:ph idx="6" type="body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7" type="body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8" type="body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9" name="Shape 309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">
  <p:cSld name="Three Bar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2" name="Shape 312"/>
          <p:cNvSpPr/>
          <p:nvPr>
            <p:ph idx="2" type="pic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3" name="Shape 313"/>
          <p:cNvSpPr/>
          <p:nvPr>
            <p:ph idx="3" type="pic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4" name="Shape 314"/>
          <p:cNvSpPr/>
          <p:nvPr>
            <p:ph idx="4" type="pic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6" name="Shape 316"/>
          <p:cNvSpPr txBox="1"/>
          <p:nvPr>
            <p:ph idx="5" type="body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7" name="Shape 317"/>
          <p:cNvSpPr txBox="1"/>
          <p:nvPr>
            <p:ph idx="6" type="body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 Subtitle">
  <p:cSld name="Three Bar Subtitle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0" name="Shape 320"/>
          <p:cNvSpPr/>
          <p:nvPr>
            <p:ph idx="2" type="pic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1" name="Shape 321"/>
          <p:cNvSpPr/>
          <p:nvPr>
            <p:ph idx="3" type="pic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2" name="Shape 322"/>
          <p:cNvSpPr/>
          <p:nvPr>
            <p:ph idx="4" type="pic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5" type="body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5" name="Shape 325"/>
          <p:cNvSpPr txBox="1"/>
          <p:nvPr>
            <p:ph idx="6" type="body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6" name="Shape 326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ubtitle and Content">
  <p:cSld name="1_Title Sub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5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Bar Subtitle">
  <p:cSld name="2 Bar Subtitle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9" name="Shape 329"/>
          <p:cNvSpPr/>
          <p:nvPr>
            <p:ph idx="2" type="pic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0" name="Shape 330"/>
          <p:cNvSpPr/>
          <p:nvPr>
            <p:ph idx="3" type="pic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2" name="Shape 332"/>
          <p:cNvSpPr txBox="1"/>
          <p:nvPr>
            <p:ph idx="4" type="body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3" name="Shape 333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Bar">
  <p:cSld name="Two Bar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6" name="Shape 336"/>
          <p:cNvSpPr/>
          <p:nvPr>
            <p:ph idx="2" type="pic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7" name="Shape 337"/>
          <p:cNvSpPr/>
          <p:nvPr>
            <p:ph idx="3" type="pic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9" name="Shape 339"/>
          <p:cNvSpPr txBox="1"/>
          <p:nvPr>
            <p:ph idx="4" type="body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Bar Text">
  <p:cSld name="4 Bar 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2" name="Shape 342"/>
          <p:cNvSpPr/>
          <p:nvPr>
            <p:ph idx="2" type="pic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3" name="Shape 343"/>
          <p:cNvSpPr/>
          <p:nvPr>
            <p:ph idx="3" type="pic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4" name="Shape 344"/>
          <p:cNvSpPr/>
          <p:nvPr>
            <p:ph idx="4" type="pic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5" name="Shape 345"/>
          <p:cNvSpPr/>
          <p:nvPr>
            <p:ph idx="5" type="pic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7" name="Shape 347"/>
          <p:cNvSpPr txBox="1"/>
          <p:nvPr>
            <p:ph idx="6" type="body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7" type="body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9" name="Shape 349"/>
          <p:cNvSpPr txBox="1"/>
          <p:nvPr>
            <p:ph idx="8" type="body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0" name="Shape 350"/>
          <p:cNvSpPr txBox="1"/>
          <p:nvPr>
            <p:ph idx="9" type="body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1" name="Shape 351"/>
          <p:cNvSpPr txBox="1"/>
          <p:nvPr>
            <p:ph idx="13" type="body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2" name="Shape 352"/>
          <p:cNvSpPr txBox="1"/>
          <p:nvPr>
            <p:ph idx="14" type="body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5" type="body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Bar Text Subtitle">
  <p:cSld name="4 Bar Text Subtitle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6" name="Shape 356"/>
          <p:cNvSpPr/>
          <p:nvPr>
            <p:ph idx="2" type="pic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7" name="Shape 357"/>
          <p:cNvSpPr/>
          <p:nvPr>
            <p:ph idx="3" type="pic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8" name="Shape 358"/>
          <p:cNvSpPr/>
          <p:nvPr>
            <p:ph idx="4" type="pic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9" name="Shape 359"/>
          <p:cNvSpPr/>
          <p:nvPr>
            <p:ph idx="5" type="pic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1" name="Shape 361"/>
          <p:cNvSpPr txBox="1"/>
          <p:nvPr>
            <p:ph idx="6" type="body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2" name="Shape 362"/>
          <p:cNvSpPr txBox="1"/>
          <p:nvPr>
            <p:ph idx="7" type="body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3" name="Shape 363"/>
          <p:cNvSpPr txBox="1"/>
          <p:nvPr>
            <p:ph idx="8" type="body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4" name="Shape 364"/>
          <p:cNvSpPr txBox="1"/>
          <p:nvPr>
            <p:ph idx="9" type="body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5" name="Shape 365"/>
          <p:cNvSpPr txBox="1"/>
          <p:nvPr>
            <p:ph idx="13" type="body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6" name="Shape 366"/>
          <p:cNvSpPr txBox="1"/>
          <p:nvPr>
            <p:ph idx="14" type="body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7" name="Shape 367"/>
          <p:cNvSpPr txBox="1"/>
          <p:nvPr>
            <p:ph idx="15" type="body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8" name="Shape 368"/>
          <p:cNvSpPr txBox="1"/>
          <p:nvPr>
            <p:ph idx="16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 Text Subtitle">
  <p:cSld name="Three Bar Text Subtitle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1" name="Shape 371"/>
          <p:cNvSpPr/>
          <p:nvPr>
            <p:ph idx="2" type="pic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2" name="Shape 372"/>
          <p:cNvSpPr/>
          <p:nvPr>
            <p:ph idx="3" type="pic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3" name="Shape 373"/>
          <p:cNvSpPr/>
          <p:nvPr>
            <p:ph idx="4" type="pic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5" name="Shape 375"/>
          <p:cNvSpPr txBox="1"/>
          <p:nvPr>
            <p:ph idx="5" type="body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6" name="Shape 376"/>
          <p:cNvSpPr txBox="1"/>
          <p:nvPr>
            <p:ph idx="6" type="body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7" name="Shape 377"/>
          <p:cNvSpPr txBox="1"/>
          <p:nvPr>
            <p:ph idx="7" type="body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8" name="Shape 378"/>
          <p:cNvSpPr txBox="1"/>
          <p:nvPr>
            <p:ph idx="8" type="body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9" name="Shape 379"/>
          <p:cNvSpPr txBox="1"/>
          <p:nvPr>
            <p:ph idx="9" type="body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0" name="Shape 380"/>
          <p:cNvSpPr txBox="1"/>
          <p:nvPr>
            <p:ph idx="13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 Text">
  <p:cSld name="Three Bar Tex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3" name="Shape 383"/>
          <p:cNvSpPr/>
          <p:nvPr>
            <p:ph idx="2" type="pic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4" name="Shape 384"/>
          <p:cNvSpPr/>
          <p:nvPr>
            <p:ph idx="3" type="pic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5" name="Shape 385"/>
          <p:cNvSpPr/>
          <p:nvPr>
            <p:ph idx="4" type="pic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7" name="Shape 387"/>
          <p:cNvSpPr txBox="1"/>
          <p:nvPr>
            <p:ph idx="5" type="body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8" name="Shape 388"/>
          <p:cNvSpPr txBox="1"/>
          <p:nvPr>
            <p:ph idx="6" type="body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9" name="Shape 389"/>
          <p:cNvSpPr txBox="1"/>
          <p:nvPr>
            <p:ph idx="7" type="body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0" name="Shape 390"/>
          <p:cNvSpPr txBox="1"/>
          <p:nvPr>
            <p:ph idx="8" type="body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1" name="Shape 391"/>
          <p:cNvSpPr txBox="1"/>
          <p:nvPr>
            <p:ph idx="9" type="body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Bar Text">
  <p:cSld name="Two Bar 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4" name="Shape 394"/>
          <p:cNvSpPr/>
          <p:nvPr>
            <p:ph idx="2" type="pic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5" name="Shape 395"/>
          <p:cNvSpPr/>
          <p:nvPr>
            <p:ph idx="3" type="pic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7" name="Shape 397"/>
          <p:cNvSpPr txBox="1"/>
          <p:nvPr>
            <p:ph idx="4" type="body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8" name="Shape 398"/>
          <p:cNvSpPr txBox="1"/>
          <p:nvPr>
            <p:ph idx="5" type="body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9" name="Shape 399"/>
          <p:cNvSpPr txBox="1"/>
          <p:nvPr>
            <p:ph idx="6" type="body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Bar Text Subtitle">
  <p:cSld name="Two Bar Text Subtitle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2" name="Shape 402"/>
          <p:cNvSpPr/>
          <p:nvPr>
            <p:ph idx="2" type="pic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3" name="Shape 403"/>
          <p:cNvSpPr/>
          <p:nvPr>
            <p:ph idx="3" type="pic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5" name="Shape 405"/>
          <p:cNvSpPr txBox="1"/>
          <p:nvPr>
            <p:ph idx="4" type="body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6" name="Shape 406"/>
          <p:cNvSpPr txBox="1"/>
          <p:nvPr>
            <p:ph idx="5" type="body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7" name="Shape 407"/>
          <p:cNvSpPr txBox="1"/>
          <p:nvPr>
            <p:ph idx="6" type="body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8" name="Shape 408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team">
  <p:cSld name="12 team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1" name="Shape 411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3" name="Shape 413"/>
          <p:cNvSpPr/>
          <p:nvPr>
            <p:ph idx="3" type="pic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4" name="Shape 414"/>
          <p:cNvSpPr txBox="1"/>
          <p:nvPr>
            <p:ph idx="4" type="body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5" name="Shape 415"/>
          <p:cNvSpPr/>
          <p:nvPr>
            <p:ph idx="5" type="pic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6" name="Shape 416"/>
          <p:cNvSpPr txBox="1"/>
          <p:nvPr>
            <p:ph idx="6" type="body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7" name="Shape 417"/>
          <p:cNvSpPr/>
          <p:nvPr>
            <p:ph idx="7" type="pic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8" name="Shape 418"/>
          <p:cNvSpPr txBox="1"/>
          <p:nvPr>
            <p:ph idx="8" type="body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9" name="Shape 419"/>
          <p:cNvSpPr/>
          <p:nvPr>
            <p:ph idx="9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0" name="Shape 420"/>
          <p:cNvSpPr txBox="1"/>
          <p:nvPr>
            <p:ph idx="13" type="body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1" name="Shape 421"/>
          <p:cNvSpPr/>
          <p:nvPr>
            <p:ph idx="14" type="pic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2" name="Shape 422"/>
          <p:cNvSpPr txBox="1"/>
          <p:nvPr>
            <p:ph idx="15" type="body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3" name="Shape 423"/>
          <p:cNvSpPr/>
          <p:nvPr>
            <p:ph idx="16" type="pic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4" name="Shape 424"/>
          <p:cNvSpPr txBox="1"/>
          <p:nvPr>
            <p:ph idx="17" type="body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5" name="Shape 425"/>
          <p:cNvSpPr/>
          <p:nvPr>
            <p:ph idx="18" type="pic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6" name="Shape 426"/>
          <p:cNvSpPr txBox="1"/>
          <p:nvPr>
            <p:ph idx="19" type="body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7" name="Shape 427"/>
          <p:cNvSpPr/>
          <p:nvPr>
            <p:ph idx="20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8" name="Shape 428"/>
          <p:cNvSpPr txBox="1"/>
          <p:nvPr>
            <p:ph idx="21" type="body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9" name="Shape 429"/>
          <p:cNvSpPr/>
          <p:nvPr>
            <p:ph idx="22" type="pic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0" name="Shape 430"/>
          <p:cNvSpPr txBox="1"/>
          <p:nvPr>
            <p:ph idx="23" type="body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1" name="Shape 431"/>
          <p:cNvSpPr/>
          <p:nvPr>
            <p:ph idx="24" type="pic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2" name="Shape 432"/>
          <p:cNvSpPr txBox="1"/>
          <p:nvPr>
            <p:ph idx="25" type="body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3" name="Shape 433"/>
          <p:cNvSpPr/>
          <p:nvPr>
            <p:ph idx="26" type="pic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4" name="Shape 434"/>
          <p:cNvSpPr txBox="1"/>
          <p:nvPr>
            <p:ph idx="27" type="body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team subtitle">
  <p:cSld name="12 team subtitle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7" name="Shape 437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9" name="Shape 439"/>
          <p:cNvSpPr/>
          <p:nvPr>
            <p:ph idx="3" type="pic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0" name="Shape 440"/>
          <p:cNvSpPr txBox="1"/>
          <p:nvPr>
            <p:ph idx="4" type="body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1" name="Shape 441"/>
          <p:cNvSpPr/>
          <p:nvPr>
            <p:ph idx="5" type="pic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2" name="Shape 442"/>
          <p:cNvSpPr txBox="1"/>
          <p:nvPr>
            <p:ph idx="6" type="body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3" name="Shape 443"/>
          <p:cNvSpPr/>
          <p:nvPr>
            <p:ph idx="7" type="pic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4" name="Shape 444"/>
          <p:cNvSpPr txBox="1"/>
          <p:nvPr>
            <p:ph idx="8" type="body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5" name="Shape 445"/>
          <p:cNvSpPr/>
          <p:nvPr>
            <p:ph idx="9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6" name="Shape 446"/>
          <p:cNvSpPr txBox="1"/>
          <p:nvPr>
            <p:ph idx="13" type="body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7" name="Shape 447"/>
          <p:cNvSpPr/>
          <p:nvPr>
            <p:ph idx="14" type="pic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8" name="Shape 448"/>
          <p:cNvSpPr txBox="1"/>
          <p:nvPr>
            <p:ph idx="15" type="body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9" name="Shape 449"/>
          <p:cNvSpPr/>
          <p:nvPr>
            <p:ph idx="16" type="pic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0" name="Shape 450"/>
          <p:cNvSpPr txBox="1"/>
          <p:nvPr>
            <p:ph idx="17" type="body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1" name="Shape 451"/>
          <p:cNvSpPr/>
          <p:nvPr>
            <p:ph idx="18" type="pic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2" name="Shape 452"/>
          <p:cNvSpPr txBox="1"/>
          <p:nvPr>
            <p:ph idx="19" type="body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3" name="Shape 453"/>
          <p:cNvSpPr/>
          <p:nvPr>
            <p:ph idx="20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4" name="Shape 454"/>
          <p:cNvSpPr txBox="1"/>
          <p:nvPr>
            <p:ph idx="21" type="body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5" name="Shape 455"/>
          <p:cNvSpPr/>
          <p:nvPr>
            <p:ph idx="22" type="pic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6" name="Shape 456"/>
          <p:cNvSpPr txBox="1"/>
          <p:nvPr>
            <p:ph idx="23" type="body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7" name="Shape 457"/>
          <p:cNvSpPr/>
          <p:nvPr>
            <p:ph idx="24" type="pic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8" name="Shape 458"/>
          <p:cNvSpPr txBox="1"/>
          <p:nvPr>
            <p:ph idx="25" type="body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9" name="Shape 459"/>
          <p:cNvSpPr/>
          <p:nvPr>
            <p:ph idx="26" type="pic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0" name="Shape 460"/>
          <p:cNvSpPr txBox="1"/>
          <p:nvPr>
            <p:ph idx="27" type="body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1" name="Shape 461"/>
          <p:cNvSpPr txBox="1"/>
          <p:nvPr>
            <p:ph idx="28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Slide">
  <p:cSld name="6_Title Slide">
    <p:bg>
      <p:bgPr>
        <a:solidFill>
          <a:schemeClr val="accent5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Team Subtitle">
  <p:cSld name="9 Team Subtitle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4" name="Shape 464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6" name="Shape 466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7" name="Shape 467"/>
          <p:cNvSpPr txBox="1"/>
          <p:nvPr>
            <p:ph idx="4" type="body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8" name="Shape 468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9" name="Shape 469"/>
          <p:cNvSpPr txBox="1"/>
          <p:nvPr>
            <p:ph idx="6" type="body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0" name="Shape 470"/>
          <p:cNvSpPr/>
          <p:nvPr>
            <p:ph idx="7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1" name="Shape 471"/>
          <p:cNvSpPr txBox="1"/>
          <p:nvPr>
            <p:ph idx="8" type="body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2" name="Shape 472"/>
          <p:cNvSpPr/>
          <p:nvPr>
            <p:ph idx="9" type="pic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3" name="Shape 473"/>
          <p:cNvSpPr txBox="1"/>
          <p:nvPr>
            <p:ph idx="13" type="body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4" name="Shape 474"/>
          <p:cNvSpPr/>
          <p:nvPr>
            <p:ph idx="14" type="pic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5" name="Shape 475"/>
          <p:cNvSpPr txBox="1"/>
          <p:nvPr>
            <p:ph idx="15" type="body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6" name="Shape 476"/>
          <p:cNvSpPr/>
          <p:nvPr>
            <p:ph idx="16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7" name="Shape 477"/>
          <p:cNvSpPr txBox="1"/>
          <p:nvPr>
            <p:ph idx="17" type="body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8" name="Shape 478"/>
          <p:cNvSpPr/>
          <p:nvPr>
            <p:ph idx="18" type="pic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9" name="Shape 479"/>
          <p:cNvSpPr txBox="1"/>
          <p:nvPr>
            <p:ph idx="19" type="body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0" name="Shape 480"/>
          <p:cNvSpPr/>
          <p:nvPr>
            <p:ph idx="20" type="pic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1" name="Shape 481"/>
          <p:cNvSpPr txBox="1"/>
          <p:nvPr>
            <p:ph idx="21" type="body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2" name="Shape 482"/>
          <p:cNvSpPr txBox="1"/>
          <p:nvPr>
            <p:ph idx="2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Team ">
  <p:cSld name="9 Team 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5" name="Shape 485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7" name="Shape 487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8" name="Shape 488"/>
          <p:cNvSpPr txBox="1"/>
          <p:nvPr>
            <p:ph idx="4" type="body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9" name="Shape 489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0" name="Shape 490"/>
          <p:cNvSpPr txBox="1"/>
          <p:nvPr>
            <p:ph idx="6" type="body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1" name="Shape 491"/>
          <p:cNvSpPr/>
          <p:nvPr>
            <p:ph idx="7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2" name="Shape 492"/>
          <p:cNvSpPr txBox="1"/>
          <p:nvPr>
            <p:ph idx="8" type="body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3" name="Shape 493"/>
          <p:cNvSpPr/>
          <p:nvPr>
            <p:ph idx="9" type="pic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4" name="Shape 494"/>
          <p:cNvSpPr txBox="1"/>
          <p:nvPr>
            <p:ph idx="13" type="body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5" name="Shape 495"/>
          <p:cNvSpPr/>
          <p:nvPr>
            <p:ph idx="14" type="pic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6" name="Shape 496"/>
          <p:cNvSpPr txBox="1"/>
          <p:nvPr>
            <p:ph idx="15" type="body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7" name="Shape 497"/>
          <p:cNvSpPr/>
          <p:nvPr>
            <p:ph idx="16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8" name="Shape 498"/>
          <p:cNvSpPr txBox="1"/>
          <p:nvPr>
            <p:ph idx="17" type="body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9" name="Shape 499"/>
          <p:cNvSpPr/>
          <p:nvPr>
            <p:ph idx="18" type="pic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0" name="Shape 500"/>
          <p:cNvSpPr txBox="1"/>
          <p:nvPr>
            <p:ph idx="19" type="body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1" name="Shape 501"/>
          <p:cNvSpPr/>
          <p:nvPr>
            <p:ph idx="20" type="pic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2" name="Shape 502"/>
          <p:cNvSpPr txBox="1"/>
          <p:nvPr>
            <p:ph idx="21" type="body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Team Subtitle">
  <p:cSld name="6 Team Subtitle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5" name="Shape 505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7" name="Shape 507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8" name="Shape 508"/>
          <p:cNvSpPr txBox="1"/>
          <p:nvPr>
            <p:ph idx="4" type="body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9" name="Shape 509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0" name="Shape 510"/>
          <p:cNvSpPr txBox="1"/>
          <p:nvPr>
            <p:ph idx="6" type="body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1" name="Shape 511"/>
          <p:cNvSpPr/>
          <p:nvPr>
            <p:ph idx="7" type="pic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2" name="Shape 512"/>
          <p:cNvSpPr txBox="1"/>
          <p:nvPr>
            <p:ph idx="8" type="body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3" name="Shape 513"/>
          <p:cNvSpPr/>
          <p:nvPr>
            <p:ph idx="9" type="pic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4" name="Shape 514"/>
          <p:cNvSpPr txBox="1"/>
          <p:nvPr>
            <p:ph idx="13" type="body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5" name="Shape 515"/>
          <p:cNvSpPr/>
          <p:nvPr>
            <p:ph idx="14" type="pic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6" name="Shape 516"/>
          <p:cNvSpPr txBox="1"/>
          <p:nvPr>
            <p:ph idx="15" type="body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7" name="Shape 517"/>
          <p:cNvSpPr txBox="1"/>
          <p:nvPr>
            <p:ph idx="16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Team ">
  <p:cSld name="6 Team 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0" name="Shape 520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2" name="Shape 522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3" name="Shape 523"/>
          <p:cNvSpPr txBox="1"/>
          <p:nvPr>
            <p:ph idx="4" type="body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4" name="Shape 524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5" name="Shape 525"/>
          <p:cNvSpPr txBox="1"/>
          <p:nvPr>
            <p:ph idx="6" type="body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6" name="Shape 526"/>
          <p:cNvSpPr/>
          <p:nvPr>
            <p:ph idx="7" type="pic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7" name="Shape 527"/>
          <p:cNvSpPr txBox="1"/>
          <p:nvPr>
            <p:ph idx="8" type="body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8" name="Shape 528"/>
          <p:cNvSpPr/>
          <p:nvPr>
            <p:ph idx="9" type="pic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9" name="Shape 529"/>
          <p:cNvSpPr txBox="1"/>
          <p:nvPr>
            <p:ph idx="13" type="body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0" name="Shape 530"/>
          <p:cNvSpPr/>
          <p:nvPr>
            <p:ph idx="14" type="pic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1" name="Shape 531"/>
          <p:cNvSpPr txBox="1"/>
          <p:nvPr>
            <p:ph idx="15" type="body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eam Subtitle">
  <p:cSld name="4 Team Subtitle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4" name="Shape 534"/>
          <p:cNvSpPr/>
          <p:nvPr>
            <p:ph idx="2" type="pic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6" name="Shape 536"/>
          <p:cNvSpPr/>
          <p:nvPr>
            <p:ph idx="3" type="pic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7" name="Shape 537"/>
          <p:cNvSpPr txBox="1"/>
          <p:nvPr>
            <p:ph idx="4" type="body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8" name="Shape 538"/>
          <p:cNvSpPr/>
          <p:nvPr>
            <p:ph idx="5" type="pic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9" name="Shape 539"/>
          <p:cNvSpPr txBox="1"/>
          <p:nvPr>
            <p:ph idx="6" type="body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0" name="Shape 540"/>
          <p:cNvSpPr/>
          <p:nvPr>
            <p:ph idx="7" type="pic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1" name="Shape 541"/>
          <p:cNvSpPr txBox="1"/>
          <p:nvPr>
            <p:ph idx="8" type="body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2" name="Shape 542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4 Team Subtitle">
  <p:cSld name="1_4 Team Subtitle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5" name="Shape 545"/>
          <p:cNvSpPr/>
          <p:nvPr>
            <p:ph idx="2" type="pic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7" name="Shape 547"/>
          <p:cNvSpPr/>
          <p:nvPr>
            <p:ph idx="3" type="pic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8" name="Shape 548"/>
          <p:cNvSpPr txBox="1"/>
          <p:nvPr>
            <p:ph idx="4" type="body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9" name="Shape 549"/>
          <p:cNvSpPr/>
          <p:nvPr>
            <p:ph idx="5" type="pic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0" name="Shape 550"/>
          <p:cNvSpPr txBox="1"/>
          <p:nvPr>
            <p:ph idx="6" type="body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1" name="Shape 551"/>
          <p:cNvSpPr/>
          <p:nvPr>
            <p:ph idx="7" type="pic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2" name="Shape 552"/>
          <p:cNvSpPr txBox="1"/>
          <p:nvPr>
            <p:ph idx="8" type="body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Team Subtitle">
  <p:cSld name="3 Team Subtitle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5" name="Shape 555"/>
          <p:cNvSpPr/>
          <p:nvPr>
            <p:ph idx="2" type="pic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7" name="Shape 557"/>
          <p:cNvSpPr/>
          <p:nvPr>
            <p:ph idx="3" type="pic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8" name="Shape 558"/>
          <p:cNvSpPr txBox="1"/>
          <p:nvPr>
            <p:ph idx="4" type="body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9" name="Shape 559"/>
          <p:cNvSpPr/>
          <p:nvPr>
            <p:ph idx="5" type="pic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0" name="Shape 560"/>
          <p:cNvSpPr txBox="1"/>
          <p:nvPr>
            <p:ph idx="6" type="body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1" name="Shape 561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Team 2">
  <p:cSld name="3 Team 2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4" name="Shape 564"/>
          <p:cNvSpPr/>
          <p:nvPr>
            <p:ph idx="2" type="pic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6" name="Shape 566"/>
          <p:cNvSpPr/>
          <p:nvPr>
            <p:ph idx="3" type="pic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7" name="Shape 567"/>
          <p:cNvSpPr txBox="1"/>
          <p:nvPr>
            <p:ph idx="4" type="body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8" name="Shape 568"/>
          <p:cNvSpPr/>
          <p:nvPr>
            <p:ph idx="5" type="pic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9" name="Shape 569"/>
          <p:cNvSpPr txBox="1"/>
          <p:nvPr>
            <p:ph idx="6" type="body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eam Subtitle 2">
  <p:cSld name="4 Team Subtitle 2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2" name="Shape 572"/>
          <p:cNvSpPr/>
          <p:nvPr>
            <p:ph idx="2" type="pic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4" name="Shape 574"/>
          <p:cNvSpPr/>
          <p:nvPr>
            <p:ph idx="3" type="pic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5" name="Shape 575"/>
          <p:cNvSpPr txBox="1"/>
          <p:nvPr>
            <p:ph idx="4" type="body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6" name="Shape 576"/>
          <p:cNvSpPr/>
          <p:nvPr>
            <p:ph idx="5" type="pic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7" name="Shape 577"/>
          <p:cNvSpPr txBox="1"/>
          <p:nvPr>
            <p:ph idx="6" type="body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8" name="Shape 578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9" name="Shape 579"/>
          <p:cNvSpPr/>
          <p:nvPr>
            <p:ph idx="8" type="pic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dk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0" name="Shape 580"/>
          <p:cNvSpPr txBox="1"/>
          <p:nvPr>
            <p:ph idx="9" type="body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eam 2">
  <p:cSld name="4 Team 2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3" name="Shape 583"/>
          <p:cNvSpPr/>
          <p:nvPr>
            <p:ph idx="2" type="pic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5" name="Shape 585"/>
          <p:cNvSpPr/>
          <p:nvPr>
            <p:ph idx="3" type="pic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6" name="Shape 586"/>
          <p:cNvSpPr txBox="1"/>
          <p:nvPr>
            <p:ph idx="4" type="body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7" name="Shape 587"/>
          <p:cNvSpPr/>
          <p:nvPr>
            <p:ph idx="5" type="pic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8" name="Shape 588"/>
          <p:cNvSpPr txBox="1"/>
          <p:nvPr>
            <p:ph idx="6" type="body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9" name="Shape 589"/>
          <p:cNvSpPr/>
          <p:nvPr>
            <p:ph idx="7" type="pic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dk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0" name="Shape 590"/>
          <p:cNvSpPr txBox="1"/>
          <p:nvPr>
            <p:ph idx="8" type="body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text no subtitle">
  <p:cSld name="Two column text no sub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_Title Only">
  <p:cSld name="33_Title Only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3" name="Shape 593"/>
          <p:cNvSpPr/>
          <p:nvPr>
            <p:ph idx="2" type="pic"/>
          </p:nvPr>
        </p:nvSpPr>
        <p:spPr>
          <a:xfrm>
            <a:off x="914401" y="1268759"/>
            <a:ext cx="2352260" cy="35356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4" name="Shape 594"/>
          <p:cNvSpPr/>
          <p:nvPr>
            <p:ph idx="3" type="pic"/>
          </p:nvPr>
        </p:nvSpPr>
        <p:spPr>
          <a:xfrm>
            <a:off x="6257971" y="1268759"/>
            <a:ext cx="2352260" cy="35356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3467708" y="1268759"/>
            <a:ext cx="2479811" cy="353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6" name="Shape 596"/>
          <p:cNvSpPr txBox="1"/>
          <p:nvPr>
            <p:ph idx="4" type="body"/>
          </p:nvPr>
        </p:nvSpPr>
        <p:spPr>
          <a:xfrm>
            <a:off x="8797789" y="1268759"/>
            <a:ext cx="2479811" cy="353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7" name="Shape 597"/>
          <p:cNvSpPr txBox="1"/>
          <p:nvPr>
            <p:ph idx="5" type="body"/>
          </p:nvPr>
        </p:nvSpPr>
        <p:spPr>
          <a:xfrm>
            <a:off x="914400" y="4980565"/>
            <a:ext cx="503311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8" name="Shape 598"/>
          <p:cNvSpPr txBox="1"/>
          <p:nvPr>
            <p:ph idx="6" type="body"/>
          </p:nvPr>
        </p:nvSpPr>
        <p:spPr>
          <a:xfrm>
            <a:off x="6257971" y="4980565"/>
            <a:ext cx="501962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text with subtitle">
  <p:cSld name="Two column text with sub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 with Subtitle">
  <p:cSld name="Two Content with Sub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914400" y="145242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197600" y="145242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914400" y="121920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6197600" y="121920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1.png"/><Relationship Id="rId4" Type="http://schemas.openxmlformats.org/officeDocument/2006/relationships/image" Target="../media/image40.png"/><Relationship Id="rId5" Type="http://schemas.openxmlformats.org/officeDocument/2006/relationships/image" Target="../media/image73.png"/><Relationship Id="rId6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2.png"/><Relationship Id="rId4" Type="http://schemas.openxmlformats.org/officeDocument/2006/relationships/image" Target="../media/image33.png"/><Relationship Id="rId5" Type="http://schemas.openxmlformats.org/officeDocument/2006/relationships/image" Target="../media/image70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67.png"/><Relationship Id="rId6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Relationship Id="rId11" Type="http://schemas.openxmlformats.org/officeDocument/2006/relationships/image" Target="../media/image19.png"/><Relationship Id="rId10" Type="http://schemas.openxmlformats.org/officeDocument/2006/relationships/image" Target="../media/image14.png"/><Relationship Id="rId13" Type="http://schemas.openxmlformats.org/officeDocument/2006/relationships/image" Target="../media/image17.png"/><Relationship Id="rId12" Type="http://schemas.openxmlformats.org/officeDocument/2006/relationships/image" Target="../media/image3.png"/><Relationship Id="rId15" Type="http://schemas.openxmlformats.org/officeDocument/2006/relationships/image" Target="../media/image4.png"/><Relationship Id="rId14" Type="http://schemas.openxmlformats.org/officeDocument/2006/relationships/image" Target="../media/image6.png"/><Relationship Id="rId17" Type="http://schemas.openxmlformats.org/officeDocument/2006/relationships/image" Target="../media/image7.png"/><Relationship Id="rId1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54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 Light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Lab Course Cognitive Systems:</a:t>
            </a:r>
            <a:br>
              <a:rPr b="0" i="0" lang="en-US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en-US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&amp; Bounding Box Prediction</a:t>
            </a:r>
            <a:endParaRPr/>
          </a:p>
        </p:txBody>
      </p:sp>
      <p:sp>
        <p:nvSpPr>
          <p:cNvPr id="604" name="Shape 60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Final Presentation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WS 17/18</a:t>
            </a:r>
            <a:endParaRPr/>
          </a:p>
        </p:txBody>
      </p:sp>
      <p:sp>
        <p:nvSpPr>
          <p:cNvPr id="605" name="Shape 605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6" name="Shape 606"/>
          <p:cNvSpPr txBox="1"/>
          <p:nvPr>
            <p:ph idx="2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pSp>
        <p:nvGrpSpPr>
          <p:cNvPr id="607" name="Shape 607"/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608" name="Shape 6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Shape 6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3" lvl="0" marL="1142993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Current results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/>
              <a:t> Model trained on GTAV</a:t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Shape 877"/>
          <p:cNvSpPr txBox="1"/>
          <p:nvPr>
            <p:ph idx="2" type="body"/>
          </p:nvPr>
        </p:nvSpPr>
        <p:spPr>
          <a:xfrm>
            <a:off x="914400" y="933450"/>
            <a:ext cx="10363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8" name="Shape 878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b="30074" l="10234" r="8537" t="31008"/>
          <a:stretch/>
        </p:blipFill>
        <p:spPr>
          <a:xfrm>
            <a:off x="61425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b="17210" l="9098" r="13859" t="20611"/>
          <a:stretch/>
        </p:blipFill>
        <p:spPr>
          <a:xfrm>
            <a:off x="8515925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b="30308" l="10130" r="8957" t="30775"/>
          <a:stretch/>
        </p:blipFill>
        <p:spPr>
          <a:xfrm>
            <a:off x="61425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b="22639" l="8892" r="13509" t="19577"/>
          <a:stretch/>
        </p:blipFill>
        <p:spPr>
          <a:xfrm>
            <a:off x="8556350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3027625" y="4045213"/>
            <a:ext cx="4197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/>
          </a:p>
        </p:txBody>
      </p:sp>
      <p:sp>
        <p:nvSpPr>
          <p:cNvPr id="886" name="Shape 886"/>
          <p:cNvSpPr txBox="1"/>
          <p:nvPr/>
        </p:nvSpPr>
        <p:spPr>
          <a:xfrm>
            <a:off x="2854825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GTAV instance			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3" lvl="0" marL="1142993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Current results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/>
              <a:t> Model trained on KITTI + GTAV</a:t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 txBox="1"/>
          <p:nvPr>
            <p:ph idx="2" type="body"/>
          </p:nvPr>
        </p:nvSpPr>
        <p:spPr>
          <a:xfrm>
            <a:off x="914400" y="933450"/>
            <a:ext cx="10363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4" name="Shape 894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897" name="Shape 897"/>
          <p:cNvSpPr txBox="1"/>
          <p:nvPr/>
        </p:nvSpPr>
        <p:spPr>
          <a:xfrm>
            <a:off x="2167375" y="4045225"/>
            <a:ext cx="6146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/>
          </a:p>
        </p:txBody>
      </p:sp>
      <p:sp>
        <p:nvSpPr>
          <p:cNvPr id="898" name="Shape 898"/>
          <p:cNvSpPr txBox="1"/>
          <p:nvPr/>
        </p:nvSpPr>
        <p:spPr>
          <a:xfrm>
            <a:off x="2854825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			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b="29715" l="10012" r="8786" t="31462"/>
          <a:stretch/>
        </p:blipFill>
        <p:spPr>
          <a:xfrm>
            <a:off x="61425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b="22875" l="9010" r="13840" t="24306"/>
          <a:stretch/>
        </p:blipFill>
        <p:spPr>
          <a:xfrm>
            <a:off x="8469600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b="29362" l="10423" r="9332" t="30919"/>
          <a:stretch/>
        </p:blipFill>
        <p:spPr>
          <a:xfrm>
            <a:off x="61425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b="21815" l="9547" r="13517" t="21815"/>
          <a:stretch/>
        </p:blipFill>
        <p:spPr>
          <a:xfrm>
            <a:off x="8313775" y="4216750"/>
            <a:ext cx="3550250" cy="239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/>
              <a:t>2. DeepTLR+Conv</a:t>
            </a:r>
            <a:endParaRPr/>
          </a:p>
        </p:txBody>
      </p:sp>
      <p:sp>
        <p:nvSpPr>
          <p:cNvPr id="908" name="Shape 908"/>
          <p:cNvSpPr txBox="1"/>
          <p:nvPr>
            <p:ph idx="2" type="body"/>
          </p:nvPr>
        </p:nvSpPr>
        <p:spPr>
          <a:xfrm>
            <a:off x="914400" y="933450"/>
            <a:ext cx="10363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/>
              <a:t>Learning from depth images for monocular object detection with convolutional neural networks, MA A. Lesi</a:t>
            </a:r>
            <a:endParaRPr sz="1665"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t/>
            </a:r>
            <a:endParaRPr sz="1665"/>
          </a:p>
        </p:txBody>
      </p:sp>
      <p:sp>
        <p:nvSpPr>
          <p:cNvPr id="909" name="Shape 909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0" name="Shape 910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912" name="Shape 912"/>
          <p:cNvGraphicFramePr/>
          <p:nvPr/>
        </p:nvGraphicFramePr>
        <p:xfrm>
          <a:off x="1271464" y="21353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{D03983F8-980A-4DB1-BA31-924329160065}</a:tableStyleId>
              </a:tblPr>
              <a:tblGrid>
                <a:gridCol w="1062350"/>
                <a:gridCol w="2196250"/>
                <a:gridCol w="2196250"/>
                <a:gridCol w="2196250"/>
                <a:gridCol w="2196250"/>
              </a:tblGrid>
              <a:tr h="7337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Trained on KITTI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Trained on GTAV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</a:tr>
              <a:tr h="733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Evaluated on KITTI Test Data</a:t>
                      </a:r>
                      <a:endParaRPr/>
                    </a:p>
                  </a:txBody>
                  <a:tcPr marT="45725" marB="45725" marR="91450" marL="9145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Evaluated on GTA Test Data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Evaluated on KITTI Test Data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LOG10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RMS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18" name="Shape 91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19" name="Shape 91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20" name="Shape 9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468" y="6883578"/>
            <a:ext cx="8424936" cy="4738509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/>
          <p:nvPr/>
        </p:nvSpPr>
        <p:spPr>
          <a:xfrm>
            <a:off x="9370147" y="7133150"/>
            <a:ext cx="360040" cy="720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2" name="Shape 922"/>
          <p:cNvSpPr txBox="1"/>
          <p:nvPr/>
        </p:nvSpPr>
        <p:spPr>
          <a:xfrm>
            <a:off x="8722075" y="6999877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300x300x3</a:t>
            </a:r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9226131" y="9077366"/>
            <a:ext cx="432048" cy="990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4" name="Shape 924"/>
          <p:cNvSpPr txBox="1"/>
          <p:nvPr/>
        </p:nvSpPr>
        <p:spPr>
          <a:xfrm>
            <a:off x="8578059" y="9007172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300x300x3</a:t>
            </a:r>
            <a:endParaRPr/>
          </a:p>
        </p:txBody>
      </p:sp>
      <p:sp>
        <p:nvSpPr>
          <p:cNvPr id="925" name="Shape 925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26" name="Shape 926"/>
          <p:cNvPicPr preferRelativeResize="0"/>
          <p:nvPr/>
        </p:nvPicPr>
        <p:blipFill rotWithShape="1">
          <a:blip r:embed="rId4">
            <a:alphaModFix/>
          </a:blip>
          <a:srcRect b="0" l="0" r="14338" t="0"/>
          <a:stretch/>
        </p:blipFill>
        <p:spPr>
          <a:xfrm>
            <a:off x="1679856" y="1601120"/>
            <a:ext cx="8832285" cy="4536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/>
          <p:nvPr/>
        </p:nvSpPr>
        <p:spPr>
          <a:xfrm>
            <a:off x="7608168" y="1521007"/>
            <a:ext cx="1476164" cy="4616645"/>
          </a:xfrm>
          <a:prstGeom prst="rect">
            <a:avLst/>
          </a:prstGeom>
          <a:noFill/>
          <a:ln cap="flat" cmpd="sng" w="635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8" name="Shape 92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34" name="Shape 934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35" name="Shape 93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36" name="Shape 93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352" y="1513737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Shape 93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46" name="Shape 946"/>
          <p:cNvGrpSpPr/>
          <p:nvPr/>
        </p:nvGrpSpPr>
        <p:grpSpPr>
          <a:xfrm>
            <a:off x="4151784" y="8028337"/>
            <a:ext cx="13824458" cy="4322768"/>
            <a:chOff x="4904391" y="1880828"/>
            <a:chExt cx="13824458" cy="4322768"/>
          </a:xfrm>
        </p:grpSpPr>
        <p:sp>
          <p:nvSpPr>
            <p:cNvPr id="947" name="Shape 947"/>
            <p:cNvSpPr txBox="1"/>
            <p:nvPr/>
          </p:nvSpPr>
          <p:spPr>
            <a:xfrm>
              <a:off x="12395120" y="1880828"/>
              <a:ext cx="6333728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Pooling: </a:t>
              </a: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filter noisy activations in lower layers with single value representation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	spatial information lost, critical for localization</a:t>
              </a:r>
              <a:endParaRPr/>
            </a:p>
          </p:txBody>
        </p:sp>
        <p:sp>
          <p:nvSpPr>
            <p:cNvPr id="948" name="Shape 948"/>
            <p:cNvSpPr txBox="1"/>
            <p:nvPr/>
          </p:nvSpPr>
          <p:spPr>
            <a:xfrm>
              <a:off x="4904391" y="2977419"/>
              <a:ext cx="6333728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Unpooling: </a:t>
              </a: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Reverse operation of pooling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	increases the spatial resolution of feature maps</a:t>
              </a:r>
              <a:endParaRPr/>
            </a:p>
          </p:txBody>
        </p:sp>
        <p:grpSp>
          <p:nvGrpSpPr>
            <p:cNvPr id="949" name="Shape 949"/>
            <p:cNvGrpSpPr/>
            <p:nvPr/>
          </p:nvGrpSpPr>
          <p:grpSpPr>
            <a:xfrm>
              <a:off x="12719436" y="2514421"/>
              <a:ext cx="231789" cy="231789"/>
              <a:chOff x="15763170" y="4512034"/>
              <a:chExt cx="432048" cy="432048"/>
            </a:xfrm>
          </p:grpSpPr>
          <p:sp>
            <p:nvSpPr>
              <p:cNvPr id="950" name="Shape 950"/>
              <p:cNvSpPr/>
              <p:nvPr/>
            </p:nvSpPr>
            <p:spPr>
              <a:xfrm>
                <a:off x="15763170" y="4512034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cxnSp>
            <p:nvCxnSpPr>
              <p:cNvPr id="951" name="Shape 951"/>
              <p:cNvCxnSpPr/>
              <p:nvPr/>
            </p:nvCxnSpPr>
            <p:spPr>
              <a:xfrm>
                <a:off x="15861909" y="4728059"/>
                <a:ext cx="252028" cy="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</p:grpSp>
        <p:cxnSp>
          <p:nvCxnSpPr>
            <p:cNvPr id="952" name="Shape 952"/>
            <p:cNvCxnSpPr/>
            <p:nvPr/>
          </p:nvCxnSpPr>
          <p:spPr>
            <a:xfrm>
              <a:off x="6003374" y="6203596"/>
              <a:ext cx="13521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953" name="Shape 953"/>
          <p:cNvSpPr txBox="1"/>
          <p:nvPr/>
        </p:nvSpPr>
        <p:spPr>
          <a:xfrm>
            <a:off x="-193564" y="7171519"/>
            <a:ext cx="633372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Up-projection: </a:t>
            </a: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adds a 3x3 convolution after the Unpooling and a projection (=res-blocks) connection from the lower resolution  feature map to the result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high-level info efficiently passed forward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increase feature map sizes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/>
          <p:nvPr>
            <p:ph idx="3" type="body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958" name="Shape 958"/>
          <p:cNvSpPr txBox="1"/>
          <p:nvPr/>
        </p:nvSpPr>
        <p:spPr>
          <a:xfrm>
            <a:off x="6062972" y="7148729"/>
            <a:ext cx="633372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Deconvolution: </a:t>
            </a: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Reverse operation of convolution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	      single input activation with multiple outputs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      enlarged and dense activation map</a:t>
            </a:r>
            <a:endParaRPr/>
          </a:p>
        </p:txBody>
      </p:sp>
      <p:grpSp>
        <p:nvGrpSpPr>
          <p:cNvPr id="959" name="Shape 959"/>
          <p:cNvGrpSpPr/>
          <p:nvPr/>
        </p:nvGrpSpPr>
        <p:grpSpPr>
          <a:xfrm>
            <a:off x="7433021" y="7503986"/>
            <a:ext cx="231789" cy="231789"/>
            <a:chOff x="1739516" y="4869160"/>
            <a:chExt cx="432048" cy="432048"/>
          </a:xfrm>
        </p:grpSpPr>
        <p:sp>
          <p:nvSpPr>
            <p:cNvPr id="960" name="Shape 96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61" name="Shape 961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grpSp>
        <p:nvGrpSpPr>
          <p:cNvPr id="962" name="Shape 962"/>
          <p:cNvGrpSpPr/>
          <p:nvPr/>
        </p:nvGrpSpPr>
        <p:grpSpPr>
          <a:xfrm>
            <a:off x="7433021" y="7799138"/>
            <a:ext cx="231789" cy="231789"/>
            <a:chOff x="1739516" y="4869160"/>
            <a:chExt cx="432048" cy="432048"/>
          </a:xfrm>
        </p:grpSpPr>
        <p:sp>
          <p:nvSpPr>
            <p:cNvPr id="963" name="Shape 96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64" name="Shape 964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/>
          <p:nvPr>
            <p:ph idx="1" type="body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data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91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4" name="Shape 974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75" name="Shape 97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91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pathLst>
              <a:path extrusionOk="0" h="396044" w="267792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pathLst>
              <a:path extrusionOk="0" h="335381" w="252029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descr="Image result for placeholder image" id="988" name="Shape 9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6140" y="1839671"/>
            <a:ext cx="3363550" cy="2522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/>
          <p:nvPr/>
        </p:nvCxnSpPr>
        <p:spPr>
          <a:xfrm rot="10800000">
            <a:off x="10872090" y="1988841"/>
            <a:ext cx="0" cy="223224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90" name="Shape 990"/>
          <p:cNvCxnSpPr/>
          <p:nvPr/>
        </p:nvCxnSpPr>
        <p:spPr>
          <a:xfrm rot="10800000">
            <a:off x="10872090" y="1839671"/>
            <a:ext cx="0" cy="14916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1" name="Shape 991"/>
          <p:cNvCxnSpPr/>
          <p:nvPr/>
        </p:nvCxnSpPr>
        <p:spPr>
          <a:xfrm>
            <a:off x="10865946" y="4221088"/>
            <a:ext cx="0" cy="14401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2" name="Shape 992"/>
          <p:cNvCxnSpPr/>
          <p:nvPr/>
        </p:nvCxnSpPr>
        <p:spPr>
          <a:xfrm>
            <a:off x="7464152" y="4486112"/>
            <a:ext cx="313234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93" name="Shape 993"/>
          <p:cNvCxnSpPr/>
          <p:nvPr/>
        </p:nvCxnSpPr>
        <p:spPr>
          <a:xfrm rot="10800000">
            <a:off x="8112224" y="3771082"/>
            <a:ext cx="0" cy="14916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4" name="Shape 994"/>
          <p:cNvCxnSpPr/>
          <p:nvPr/>
        </p:nvCxnSpPr>
        <p:spPr>
          <a:xfrm rot="10800000">
            <a:off x="7356140" y="4486112"/>
            <a:ext cx="10801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5" name="Shape 995"/>
          <p:cNvCxnSpPr/>
          <p:nvPr/>
        </p:nvCxnSpPr>
        <p:spPr>
          <a:xfrm>
            <a:off x="10568880" y="4486112"/>
            <a:ext cx="17163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96" name="Shape 996"/>
          <p:cNvSpPr txBox="1"/>
          <p:nvPr/>
        </p:nvSpPr>
        <p:spPr>
          <a:xfrm>
            <a:off x="8796300" y="4585119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px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8054294" y="-3933848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px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4" name="Shape 1004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05" name="Shape 100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descr="cid:5ec977b7-264a-4abd-9333-4cd491e107c7" id="1008" name="Shape 10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4" name="Shape 1014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15" name="Shape 101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descr="cid:9d272203-bb3b-4815-86ac-aa65b956a213" id="1018" name="Shape 10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2279416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24" name="Shape 1024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25" name="Shape 102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6" name="Shape 102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descr="cid:c208d17f-23f2-4e93-93e6-07abc93987f0" id="1028" name="Shape 10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49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Shape 619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FCRN-SSD</a:t>
            </a: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3rd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ResNet50-Deconv + VGG16-SSD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1" name="Shape 62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FCN-DSSD</a:t>
            </a:r>
            <a:endParaRPr b="1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Shape 622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/>
          </a:p>
        </p:txBody>
      </p:sp>
      <p:sp>
        <p:nvSpPr>
          <p:cNvPr id="623" name="Shape 623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1st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Shape 624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DeepTLR</a:t>
            </a:r>
            <a:endParaRPr b="1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Shape 625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2nd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Caffe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FZI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26" name="Shape 626"/>
          <p:cNvCxnSpPr/>
          <p:nvPr/>
        </p:nvCxnSpPr>
        <p:spPr>
          <a:xfrm>
            <a:off x="728741" y="3642053"/>
            <a:ext cx="447427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27" name="Shape 627"/>
          <p:cNvCxnSpPr/>
          <p:nvPr/>
        </p:nvCxnSpPr>
        <p:spPr>
          <a:xfrm>
            <a:off x="269129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28" name="Shape 628"/>
          <p:cNvCxnSpPr/>
          <p:nvPr/>
        </p:nvCxnSpPr>
        <p:spPr>
          <a:xfrm>
            <a:off x="469265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9" name="Shape 629"/>
          <p:cNvSpPr/>
          <p:nvPr/>
        </p:nvSpPr>
        <p:spPr>
          <a:xfrm>
            <a:off x="637153" y="1712923"/>
            <a:ext cx="630603" cy="518329"/>
          </a:xfrm>
          <a:custGeom>
            <a:pathLst>
              <a:path extrusionOk="0" h="21600" w="2160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Shape 631"/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</a:t>
            </a:r>
            <a:endParaRPr b="1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Shape 632"/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6th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Improvements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3" name="Shape 633"/>
          <p:cNvCxnSpPr/>
          <p:nvPr/>
        </p:nvCxnSpPr>
        <p:spPr>
          <a:xfrm>
            <a:off x="1096179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34" name="Shape 634"/>
          <p:cNvSpPr/>
          <p:nvPr/>
        </p:nvSpPr>
        <p:spPr>
          <a:xfrm>
            <a:off x="10891805" y="1700695"/>
            <a:ext cx="607454" cy="609249"/>
          </a:xfrm>
          <a:custGeom>
            <a:pathLst>
              <a:path extrusionOk="0" h="186" w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000" u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Shape 637"/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5th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Solutions</a:t>
            </a:r>
            <a:endParaRPr/>
          </a:p>
        </p:txBody>
      </p:sp>
      <p:cxnSp>
        <p:nvCxnSpPr>
          <p:cNvPr id="638" name="Shape 638"/>
          <p:cNvCxnSpPr/>
          <p:nvPr/>
        </p:nvCxnSpPr>
        <p:spPr>
          <a:xfrm>
            <a:off x="895003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39" name="Shape 639"/>
          <p:cNvSpPr/>
          <p:nvPr/>
        </p:nvSpPr>
        <p:spPr>
          <a:xfrm>
            <a:off x="8909779" y="1655851"/>
            <a:ext cx="516800" cy="632473"/>
          </a:xfrm>
          <a:custGeom>
            <a:pathLst>
              <a:path extrusionOk="0" h="21600" w="2160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0" name="Shape 640"/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4th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ResNet50-Deconv-SSD-Deconv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41" name="Shape 641"/>
          <p:cNvCxnSpPr/>
          <p:nvPr/>
        </p:nvCxnSpPr>
        <p:spPr>
          <a:xfrm>
            <a:off x="6818343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642" name="Shape 642"/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643" name="Shape 643"/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644" name="Shape 644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49" name="Shape 649"/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650" name="Shape 650"/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cxnSp>
          <p:nvCxnSpPr>
            <p:cNvPr id="653" name="Shape 653"/>
            <p:cNvCxnSpPr>
              <a:endCxn id="647" idx="1"/>
            </p:cNvCxnSpPr>
            <p:nvPr/>
          </p:nvCxnSpPr>
          <p:spPr>
            <a:xfrm>
              <a:off x="1572428" y="3013770"/>
              <a:ext cx="710400" cy="99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4" name="Shape 654"/>
            <p:cNvCxnSpPr/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5" name="Shape 655"/>
            <p:cNvCxnSpPr>
              <a:stCxn id="650" idx="1"/>
              <a:endCxn id="647" idx="2"/>
            </p:cNvCxnSpPr>
            <p:nvPr/>
          </p:nvCxnSpPr>
          <p:spPr>
            <a:xfrm flipH="1" rot="10800000">
              <a:off x="2156874" y="3275769"/>
              <a:ext cx="197700" cy="355800"/>
            </a:xfrm>
            <a:prstGeom prst="bentConnector2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56" name="Shape 656"/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657" name="Shape 657"/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658" name="Shape 658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1" name="Shape 661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62" name="Shape 662"/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663" name="Shape 663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4" name="Shape 664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67" name="Shape 667"/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668" name="Shape 668"/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669" name="Shape 669"/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70" name="Shape 670"/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71" name="Shape 671"/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72" name="Shape 672"/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</p:grpSp>
          <p:grpSp>
            <p:nvGrpSpPr>
              <p:cNvPr id="673" name="Shape 673"/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674" name="Shape 674"/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75" name="Shape 675"/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</p:grpSp>
        </p:grpSp>
        <p:cxnSp>
          <p:nvCxnSpPr>
            <p:cNvPr id="676" name="Shape 676"/>
            <p:cNvCxnSpPr>
              <a:stCxn id="661" idx="3"/>
              <a:endCxn id="674" idx="3"/>
            </p:cNvCxnSpPr>
            <p:nvPr/>
          </p:nvCxnSpPr>
          <p:spPr>
            <a:xfrm>
              <a:off x="1815076" y="3194974"/>
              <a:ext cx="411300" cy="4083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7" name="Shape 677"/>
            <p:cNvCxnSpPr>
              <a:stCxn id="661" idx="3"/>
              <a:endCxn id="666" idx="3"/>
            </p:cNvCxnSpPr>
            <p:nvPr/>
          </p:nvCxnSpPr>
          <p:spPr>
            <a:xfrm flipH="1" rot="10800000">
              <a:off x="1815076" y="2734174"/>
              <a:ext cx="411300" cy="4608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78" name="Shape 678"/>
          <p:cNvGrpSpPr/>
          <p:nvPr/>
        </p:nvGrpSpPr>
        <p:grpSpPr>
          <a:xfrm>
            <a:off x="4423469" y="1448393"/>
            <a:ext cx="1143610" cy="1092094"/>
            <a:chOff x="1202526" y="2329303"/>
            <a:chExt cx="1927500" cy="1840674"/>
          </a:xfrm>
        </p:grpSpPr>
        <p:grpSp>
          <p:nvGrpSpPr>
            <p:cNvPr id="679" name="Shape 679"/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680" name="Shape 680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82" name="Shape 682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83" name="Shape 683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84" name="Shape 684"/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685" name="Shape 685"/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686" name="Shape 686"/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87" name="Shape 687"/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</p:grpSp>
          <p:sp>
            <p:nvSpPr>
              <p:cNvPr id="688" name="Shape 688"/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89" name="Shape 689"/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690" name="Shape 690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1" name="Shape 691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2" name="Shape 692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3" name="Shape 693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94" name="Shape 694"/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695" name="Shape 695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cxnSp>
          <p:nvCxnSpPr>
            <p:cNvPr id="699" name="Shape 699"/>
            <p:cNvCxnSpPr>
              <a:stCxn id="680" idx="1"/>
              <a:endCxn id="695" idx="1"/>
            </p:cNvCxnSpPr>
            <p:nvPr/>
          </p:nvCxnSpPr>
          <p:spPr>
            <a:xfrm flipH="1">
              <a:off x="1202526" y="2741227"/>
              <a:ext cx="1927500" cy="1034100"/>
            </a:xfrm>
            <a:prstGeom prst="bentConnector5">
              <a:avLst>
                <a:gd fmla="val 193132" name="adj1"/>
                <a:gd fmla="val 255165" name="adj2"/>
                <a:gd fmla="val 401660" name="adj3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4" name="Shape 1034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35" name="Shape 103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descr="cid:e095515e-26cd-45e4-8d67-e9cb0287de6b" id="1038" name="Shape 10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4" name="Shape 1044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45" name="Shape 104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descr="cid:a83e784b-1c3b-4de1-92c6-18ab6480891b" id="1048" name="Shape 10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54" name="Shape 1054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55" name="Shape 105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6" name="Shape 105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/>
        </p:nvGraphicFramePr>
        <p:xfrm>
          <a:off x="1271464" y="21353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{D03983F8-980A-4DB1-BA31-924329160065}</a:tableStyleId>
              </a:tblPr>
              <a:tblGrid>
                <a:gridCol w="1062350"/>
                <a:gridCol w="2196250"/>
                <a:gridCol w="2196250"/>
                <a:gridCol w="2196250"/>
                <a:gridCol w="2196250"/>
              </a:tblGrid>
              <a:tr h="7337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Trained on KITTI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Trained on GTA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</a:tr>
              <a:tr h="733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Evaluated on KITTI Test Data</a:t>
                      </a:r>
                      <a:endParaRPr/>
                    </a:p>
                  </a:txBody>
                  <a:tcPr marT="45725" marB="45725" marR="91450" marL="9145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Evaluated on GTA Test Data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Evaluated on KITTI Test Data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MAPE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MSE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RMSE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/>
          <p:nvPr>
            <p:ph idx="1" type="body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1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1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1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 Task Learning often hard to get loss function right</a:t>
            </a:r>
            <a:endParaRPr/>
          </a:p>
          <a:p>
            <a:pPr indent="-1291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4" name="Shape 1064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5" name="Shape 106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6" name="Shape 1066"/>
          <p:cNvSpPr txBox="1"/>
          <p:nvPr>
            <p:ph idx="5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7" name="Shape 1067"/>
          <p:cNvSpPr txBox="1"/>
          <p:nvPr/>
        </p:nvSpPr>
        <p:spPr>
          <a:xfrm>
            <a:off x="1066800" y="4323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lang="en-US"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/>
          </a:p>
        </p:txBody>
      </p:sp>
      <p:sp>
        <p:nvSpPr>
          <p:cNvPr id="1068" name="Shape 1068"/>
          <p:cNvSpPr txBox="1"/>
          <p:nvPr/>
        </p:nvSpPr>
        <p:spPr>
          <a:xfrm>
            <a:off x="1066800" y="10858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 sz="1665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69" name="Shape 10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6300" y="2996952"/>
            <a:ext cx="2196244" cy="2196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FRCN-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/>
          </a:p>
        </p:txBody>
      </p:sp>
      <p:sp>
        <p:nvSpPr>
          <p:cNvPr id="1075" name="Shape 1075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 approach</a:t>
            </a:r>
            <a:endParaRPr b="1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Uses predefined deafult boxes with different sizes and ratios (adjustment according dataset)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 default box IOU will be calculated with groundtruth boxes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6 boxes per cell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 of unused default boxes will be deleted and non-maximum suppression is used to obtain final boxes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76" name="Shape 1076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77" name="Shape 107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205" y="2806185"/>
            <a:ext cx="4462715" cy="1493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grpSp>
        <p:nvGrpSpPr>
          <p:cNvPr id="1082" name="Shape 1082"/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1083" name="Shape 108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4" name="Shape 108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1085" name="Shape 1085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1928" y="2744924"/>
            <a:ext cx="3873548" cy="185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/>
        </p:nvGraphicFramePr>
        <p:xfrm>
          <a:off x="6636060" y="19034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{90F24A71-6572-4DD0-863C-AD44A5FA0E1F}</a:tableStyleId>
              </a:tblPr>
              <a:tblGrid>
                <a:gridCol w="1160375"/>
                <a:gridCol w="1160375"/>
                <a:gridCol w="1160375"/>
                <a:gridCol w="1160375"/>
              </a:tblGrid>
              <a:tr h="733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Without Depth Channel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With Depth Channel (GATV)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2000"/>
                        <a:t>With Depth Channel (KITTI)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mAP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IoU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96" name="Shape 1096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97" name="Shape 109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98" name="Shape 1098"/>
          <p:cNvSpPr txBox="1"/>
          <p:nvPr>
            <p:ph idx="5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6568278" y="4652418"/>
            <a:ext cx="47135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Parameters: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Class threshold: 0.8, num_classes=8, nms (non maximum selection), treshold: 0.3</a:t>
            </a:r>
            <a:endParaRPr/>
          </a:p>
        </p:txBody>
      </p:sp>
      <p:sp>
        <p:nvSpPr>
          <p:cNvPr id="1100" name="Shape 1100"/>
          <p:cNvSpPr txBox="1"/>
          <p:nvPr/>
        </p:nvSpPr>
        <p:spPr>
          <a:xfrm>
            <a:off x="1066800" y="4323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b="1" lang="en-US"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/>
          </a:p>
        </p:txBody>
      </p:sp>
      <p:sp>
        <p:nvSpPr>
          <p:cNvPr id="1101" name="Shape 1101"/>
          <p:cNvSpPr txBox="1"/>
          <p:nvPr/>
        </p:nvSpPr>
        <p:spPr>
          <a:xfrm>
            <a:off x="1066800" y="10858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pic>
        <p:nvPicPr>
          <p:cNvPr id="1102" name="Shape 1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432" y="1935152"/>
            <a:ext cx="1793534" cy="178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1724" y="1907755"/>
            <a:ext cx="1859560" cy="185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Shape 1104"/>
          <p:cNvSpPr txBox="1"/>
          <p:nvPr/>
        </p:nvSpPr>
        <p:spPr>
          <a:xfrm>
            <a:off x="937101" y="3696879"/>
            <a:ext cx="1720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 Object </a:t>
            </a:r>
            <a:endParaRPr/>
          </a:p>
        </p:txBody>
      </p:sp>
      <p:sp>
        <p:nvSpPr>
          <p:cNvPr id="1105" name="Shape 1105"/>
          <p:cNvSpPr txBox="1"/>
          <p:nvPr/>
        </p:nvSpPr>
        <p:spPr>
          <a:xfrm>
            <a:off x="3642471" y="3746867"/>
            <a:ext cx="16898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 pred.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2891644" y="2672916"/>
            <a:ext cx="558005" cy="54006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07" name="Shape 1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522" y="4257092"/>
            <a:ext cx="1998278" cy="1983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Shape 1108"/>
          <p:cNvSpPr/>
          <p:nvPr/>
        </p:nvSpPr>
        <p:spPr>
          <a:xfrm>
            <a:off x="2518089" y="5103186"/>
            <a:ext cx="643336" cy="576064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09" name="Shape 1109"/>
          <p:cNvSpPr/>
          <p:nvPr/>
        </p:nvSpPr>
        <p:spPr>
          <a:xfrm>
            <a:off x="2120115" y="5103186"/>
            <a:ext cx="643336" cy="792088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10" name="Shape 1110"/>
          <p:cNvSpPr txBox="1"/>
          <p:nvPr/>
        </p:nvSpPr>
        <p:spPr>
          <a:xfrm>
            <a:off x="2763451" y="6197563"/>
            <a:ext cx="7505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11" name="Shape 1111"/>
          <p:cNvSpPr txBox="1"/>
          <p:nvPr/>
        </p:nvSpPr>
        <p:spPr>
          <a:xfrm>
            <a:off x="3031435" y="2186609"/>
            <a:ext cx="3385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?</a:t>
            </a:r>
            <a:endParaRPr/>
          </a:p>
        </p:txBody>
      </p:sp>
      <p:sp>
        <p:nvSpPr>
          <p:cNvPr id="1112" name="Shape 1112"/>
          <p:cNvSpPr/>
          <p:nvPr/>
        </p:nvSpPr>
        <p:spPr>
          <a:xfrm>
            <a:off x="1061629" y="5160249"/>
            <a:ext cx="1040783" cy="519001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FCRN-SSD</a:t>
            </a:r>
            <a:endParaRPr/>
          </a:p>
        </p:txBody>
      </p:sp>
      <p:sp>
        <p:nvSpPr>
          <p:cNvPr id="1118" name="Shape 111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119" name="Shape 111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20" name="Shape 112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8418" y="2313789"/>
            <a:ext cx="3998285" cy="268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Shape 1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4030" y="2326358"/>
            <a:ext cx="4021346" cy="266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Shape 1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6870" y="2312876"/>
            <a:ext cx="4079813" cy="268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Shape 112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FCRN-SSD</a:t>
            </a:r>
            <a:endParaRPr/>
          </a:p>
        </p:txBody>
      </p:sp>
      <p:sp>
        <p:nvSpPr>
          <p:cNvPr id="1130" name="Shape 1130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131" name="Shape 1131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32" name="Shape 1132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33" name="Shape 1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721" y="2276872"/>
            <a:ext cx="4300387" cy="270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Shape 1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1" y="2289940"/>
            <a:ext cx="3887930" cy="267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Shape 1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6104" y="2276872"/>
            <a:ext cx="4188542" cy="270918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Shape 113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FCN-DSSD</a:t>
            </a:r>
            <a:endParaRPr/>
          </a:p>
        </p:txBody>
      </p:sp>
      <p:sp>
        <p:nvSpPr>
          <p:cNvPr id="1142" name="Shape 1142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End-to-end depth and bounding box prediction</a:t>
            </a:r>
            <a:endParaRPr/>
          </a:p>
        </p:txBody>
      </p:sp>
      <p:sp>
        <p:nvSpPr>
          <p:cNvPr id="1143" name="Shape 1143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144" name="Shape 1144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45" name="Shape 1145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46" name="Shape 1146"/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</a:t>
            </a:r>
            <a:endParaRPr/>
          </a:p>
        </p:txBody>
      </p:sp>
      <p:sp>
        <p:nvSpPr>
          <p:cNvPr id="1147" name="Shape 1147"/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48 x 48 x 512</a:t>
            </a:r>
            <a:endParaRPr/>
          </a:p>
        </p:txBody>
      </p:sp>
      <p:sp>
        <p:nvSpPr>
          <p:cNvPr id="1148" name="Shape 1148"/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149" name="Shape 1149"/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150" name="Shape 1150"/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55" name="Shape 1155"/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ResNet50</a:t>
            </a:r>
            <a:endParaRPr/>
          </a:p>
        </p:txBody>
      </p:sp>
      <p:cxnSp>
        <p:nvCxnSpPr>
          <p:cNvPr id="1156" name="Shape 1156"/>
          <p:cNvCxnSpPr>
            <a:stCxn id="1155" idx="3"/>
          </p:cNvCxnSpPr>
          <p:nvPr/>
        </p:nvCxnSpPr>
        <p:spPr>
          <a:xfrm flipH="1" rot="10800000">
            <a:off x="1924208" y="3066940"/>
            <a:ext cx="1493100" cy="995700"/>
          </a:xfrm>
          <a:prstGeom prst="bentConnector3">
            <a:avLst>
              <a:gd fmla="val 51363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7" name="Shape 1157"/>
          <p:cNvCxnSpPr>
            <a:stCxn id="1155" idx="3"/>
          </p:cNvCxnSpPr>
          <p:nvPr/>
        </p:nvCxnSpPr>
        <p:spPr>
          <a:xfrm>
            <a:off x="1924208" y="4062640"/>
            <a:ext cx="1522200" cy="963000"/>
          </a:xfrm>
          <a:prstGeom prst="bentConnector3">
            <a:avLst>
              <a:gd fmla="val 49997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58" name="Shape 1158"/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1159" name="Shape 1159"/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64" name="Shape 1164"/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166" name="Shape 1166"/>
          <p:cNvCxnSpPr>
            <a:endCxn id="1167" idx="2"/>
          </p:cNvCxnSpPr>
          <p:nvPr/>
        </p:nvCxnSpPr>
        <p:spPr>
          <a:xfrm>
            <a:off x="6293375" y="4974652"/>
            <a:ext cx="336600" cy="7800"/>
          </a:xfrm>
          <a:prstGeom prst="bentConnector3">
            <a:avLst>
              <a:gd fmla="val 50013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8" name="Shape 1168"/>
          <p:cNvCxnSpPr>
            <a:endCxn id="1167" idx="4"/>
          </p:cNvCxnSpPr>
          <p:nvPr/>
        </p:nvCxnSpPr>
        <p:spPr>
          <a:xfrm flipH="1" rot="10800000">
            <a:off x="5476070" y="5183647"/>
            <a:ext cx="1355100" cy="186600"/>
          </a:xfrm>
          <a:prstGeom prst="bent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9" name="Shape 1169"/>
          <p:cNvCxnSpPr>
            <a:endCxn id="1165" idx="2"/>
          </p:cNvCxnSpPr>
          <p:nvPr/>
        </p:nvCxnSpPr>
        <p:spPr>
          <a:xfrm flipH="1" rot="10800000">
            <a:off x="4847145" y="5378829"/>
            <a:ext cx="2994900" cy="84300"/>
          </a:xfrm>
          <a:prstGeom prst="bent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70" name="Shape 1170"/>
          <p:cNvSpPr txBox="1"/>
          <p:nvPr/>
        </p:nvSpPr>
        <p:spPr>
          <a:xfrm>
            <a:off x="6583880" y="1821999"/>
            <a:ext cx="32562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 / Upprojection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71" name="Shape 1171"/>
          <p:cNvSpPr txBox="1"/>
          <p:nvPr/>
        </p:nvSpPr>
        <p:spPr>
          <a:xfrm>
            <a:off x="2918369" y="4429343"/>
            <a:ext cx="32562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/>
          </a:p>
        </p:txBody>
      </p:sp>
      <p:sp>
        <p:nvSpPr>
          <p:cNvPr id="1172" name="Shape 1172"/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384 x 384 x 3</a:t>
            </a:r>
            <a:endParaRPr/>
          </a:p>
        </p:txBody>
      </p:sp>
      <p:sp>
        <p:nvSpPr>
          <p:cNvPr id="1173" name="Shape 1173"/>
          <p:cNvSpPr txBox="1"/>
          <p:nvPr/>
        </p:nvSpPr>
        <p:spPr>
          <a:xfrm>
            <a:off x="6583880" y="2190678"/>
            <a:ext cx="12711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384 x 384 x 1</a:t>
            </a:r>
            <a:endParaRPr/>
          </a:p>
        </p:txBody>
      </p:sp>
      <p:sp>
        <p:nvSpPr>
          <p:cNvPr id="1174" name="Shape 1174"/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48 x 48 x 512</a:t>
            </a:r>
            <a:endParaRPr/>
          </a:p>
        </p:txBody>
      </p:sp>
      <p:sp>
        <p:nvSpPr>
          <p:cNvPr id="1175" name="Shape 1175"/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24 x 24 x 1024</a:t>
            </a:r>
            <a:endParaRPr/>
          </a:p>
        </p:txBody>
      </p:sp>
      <p:sp>
        <p:nvSpPr>
          <p:cNvPr id="1176" name="Shape 1176"/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 x 12 x 1024</a:t>
            </a:r>
            <a:endParaRPr/>
          </a:p>
        </p:txBody>
      </p:sp>
      <p:sp>
        <p:nvSpPr>
          <p:cNvPr id="1177" name="Shape 1177"/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 x 6 x 512</a:t>
            </a:r>
            <a:endParaRPr/>
          </a:p>
        </p:txBody>
      </p:sp>
      <p:sp>
        <p:nvSpPr>
          <p:cNvPr id="1178" name="Shape 1178"/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 x 3 x 256</a:t>
            </a:r>
            <a:endParaRPr/>
          </a:p>
        </p:txBody>
      </p:sp>
      <p:sp>
        <p:nvSpPr>
          <p:cNvPr id="1179" name="Shape 1179"/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 x 1 x 128</a:t>
            </a:r>
            <a:endParaRPr/>
          </a:p>
        </p:txBody>
      </p:sp>
      <p:sp>
        <p:nvSpPr>
          <p:cNvPr id="1180" name="Shape 1180"/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 x 12 x 2048</a:t>
            </a: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83" name="Shape 1183"/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84" name="Shape 1184"/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85" name="Shape 1185"/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86" name="Shape 1186"/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67" name="Shape 1167"/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DM</a:t>
            </a:r>
            <a:endParaRPr/>
          </a:p>
        </p:txBody>
      </p:sp>
      <p:cxnSp>
        <p:nvCxnSpPr>
          <p:cNvPr id="1187" name="Shape 1187"/>
          <p:cNvCxnSpPr>
            <a:stCxn id="1167" idx="6"/>
          </p:cNvCxnSpPr>
          <p:nvPr/>
        </p:nvCxnSpPr>
        <p:spPr>
          <a:xfrm>
            <a:off x="7032365" y="4982452"/>
            <a:ext cx="17640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8" name="Shape 1188"/>
          <p:cNvCxnSpPr>
            <a:endCxn id="1181" idx="4"/>
          </p:cNvCxnSpPr>
          <p:nvPr/>
        </p:nvCxnSpPr>
        <p:spPr>
          <a:xfrm rot="10800000">
            <a:off x="7495045" y="4202318"/>
            <a:ext cx="0" cy="441300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9" name="Shape 1189"/>
          <p:cNvCxnSpPr/>
          <p:nvPr/>
        </p:nvCxnSpPr>
        <p:spPr>
          <a:xfrm flipH="1" rot="10800000">
            <a:off x="8044259" y="3968855"/>
            <a:ext cx="1" cy="448683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0" name="Shape 1190"/>
          <p:cNvCxnSpPr/>
          <p:nvPr/>
        </p:nvCxnSpPr>
        <p:spPr>
          <a:xfrm rot="10800000">
            <a:off x="8738688" y="3740641"/>
            <a:ext cx="0" cy="461677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1" name="Shape 1191"/>
          <p:cNvCxnSpPr/>
          <p:nvPr/>
        </p:nvCxnSpPr>
        <p:spPr>
          <a:xfrm flipH="1" rot="10800000">
            <a:off x="9525757" y="3398100"/>
            <a:ext cx="1" cy="426283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2" name="Shape 1192"/>
          <p:cNvCxnSpPr/>
          <p:nvPr/>
        </p:nvCxnSpPr>
        <p:spPr>
          <a:xfrm rot="10800000">
            <a:off x="10315359" y="3036915"/>
            <a:ext cx="0" cy="426282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3" name="Shape 1193"/>
          <p:cNvCxnSpPr>
            <a:endCxn id="1186" idx="3"/>
          </p:cNvCxnSpPr>
          <p:nvPr/>
        </p:nvCxnSpPr>
        <p:spPr>
          <a:xfrm flipH="1" rot="10800000">
            <a:off x="6135105" y="4498718"/>
            <a:ext cx="386100" cy="233400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94" name="Shape 1194"/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95" name="Shape 1195"/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96" name="Shape 1196"/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197" name="Shape 1197"/>
          <p:cNvCxnSpPr>
            <a:endCxn id="1196" idx="2"/>
          </p:cNvCxnSpPr>
          <p:nvPr/>
        </p:nvCxnSpPr>
        <p:spPr>
          <a:xfrm>
            <a:off x="975179" y="4709565"/>
            <a:ext cx="8958900" cy="1143300"/>
          </a:xfrm>
          <a:prstGeom prst="bentConnector4">
            <a:avLst>
              <a:gd fmla="val -153" name="adj1"/>
              <a:gd fmla="val 148529" name="adj2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8" name="Shape 1198"/>
          <p:cNvCxnSpPr>
            <a:endCxn id="1195" idx="2"/>
          </p:cNvCxnSpPr>
          <p:nvPr/>
        </p:nvCxnSpPr>
        <p:spPr>
          <a:xfrm>
            <a:off x="1824986" y="4705639"/>
            <a:ext cx="7372200" cy="1022700"/>
          </a:xfrm>
          <a:prstGeom prst="bentConnector4">
            <a:avLst>
              <a:gd fmla="val -41" name="adj1"/>
              <a:gd fmla="val 140774" name="adj2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9" name="Shape 1199"/>
          <p:cNvCxnSpPr>
            <a:endCxn id="1194" idx="2"/>
          </p:cNvCxnSpPr>
          <p:nvPr/>
        </p:nvCxnSpPr>
        <p:spPr>
          <a:xfrm flipH="1" rot="10800000">
            <a:off x="4198603" y="5574383"/>
            <a:ext cx="4271400" cy="97500"/>
          </a:xfrm>
          <a:prstGeom prst="bent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00" name="Shape 120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FCN-DSSD</a:t>
            </a:r>
            <a:endParaRPr/>
          </a:p>
        </p:txBody>
      </p:sp>
      <p:sp>
        <p:nvSpPr>
          <p:cNvPr id="1206" name="Shape 1206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 Deconvolution Module</a:t>
            </a:r>
            <a:endParaRPr/>
          </a:p>
        </p:txBody>
      </p:sp>
      <p:sp>
        <p:nvSpPr>
          <p:cNvPr id="1207" name="Shape 1207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208" name="Shape 1208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09" name="Shape 120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210" name="Shape 1210"/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1211" name="Shape 1211"/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1212" name="Shape 1212"/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213" name="Shape 1213"/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1214" name="Shape 1214"/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215" name="Shape 1215"/>
            <p:cNvCxnSpPr>
              <a:endCxn id="1216" idx="1"/>
            </p:cNvCxnSpPr>
            <p:nvPr/>
          </p:nvCxnSpPr>
          <p:spPr>
            <a:xfrm>
              <a:off x="1973622" y="4148657"/>
              <a:ext cx="3798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217" name="Shape 1217"/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Deconv layer H x W x 512</a:t>
              </a:r>
              <a:endParaRPr/>
            </a:p>
          </p:txBody>
        </p:sp>
        <p:sp>
          <p:nvSpPr>
            <p:cNvPr id="1218" name="Shape 1218"/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layer (SSD)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2H x 2W x D</a:t>
              </a: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 rot="5400000">
              <a:off x="1671435" y="2690918"/>
              <a:ext cx="1368152" cy="468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Deconv 2x2x512</a:t>
              </a: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 rot="5400000">
              <a:off x="3201905" y="2690918"/>
              <a:ext cx="1368152" cy="4680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Conv 3x3x512</a:t>
              </a: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 rot="5400000">
              <a:off x="4757565" y="2690918"/>
              <a:ext cx="1368152" cy="46805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BN</a:t>
              </a: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 rot="5400000">
              <a:off x="1669346" y="4598707"/>
              <a:ext cx="1368152" cy="4680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Conv 3x3x512</a:t>
              </a: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 rot="5400000">
              <a:off x="2412721" y="4598707"/>
              <a:ext cx="1368152" cy="46805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BN</a:t>
              </a: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 rot="5400000">
              <a:off x="3201905" y="4598707"/>
              <a:ext cx="1368152" cy="468052"/>
            </a:xfrm>
            <a:prstGeom prst="rect">
              <a:avLst/>
            </a:prstGeom>
            <a:solidFill>
              <a:srgbClr val="87A9B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24" name="Shape 1224"/>
            <p:cNvSpPr/>
            <p:nvPr/>
          </p:nvSpPr>
          <p:spPr>
            <a:xfrm rot="5400000">
              <a:off x="3993118" y="4598707"/>
              <a:ext cx="1368152" cy="4680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Conv 3x3x512</a:t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 rot="5400000">
              <a:off x="4736493" y="4598707"/>
              <a:ext cx="1368152" cy="46805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BN</a:t>
              </a: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 rot="5400000">
              <a:off x="5750681" y="3663026"/>
              <a:ext cx="1368152" cy="468052"/>
            </a:xfrm>
            <a:prstGeom prst="rect">
              <a:avLst/>
            </a:prstGeom>
            <a:solidFill>
              <a:srgbClr val="D3E1E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Eltw. Product</a:t>
              </a: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 rot="5400000">
              <a:off x="6539865" y="3663026"/>
              <a:ext cx="1368152" cy="468052"/>
            </a:xfrm>
            <a:prstGeom prst="rect">
              <a:avLst/>
            </a:prstGeom>
            <a:solidFill>
              <a:srgbClr val="87A9B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28" name="Shape 1228"/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2H x 2W x 512</a:t>
              </a:r>
              <a:endParaRPr/>
            </a:p>
          </p:txBody>
        </p:sp>
        <p:cxnSp>
          <p:nvCxnSpPr>
            <p:cNvPr id="1229" name="Shape 1229"/>
            <p:cNvCxnSpPr>
              <a:endCxn id="1222" idx="1"/>
            </p:cNvCxnSpPr>
            <p:nvPr/>
          </p:nvCxnSpPr>
          <p:spPr>
            <a:xfrm>
              <a:off x="2821397" y="4148657"/>
              <a:ext cx="2754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0" name="Shape 1230"/>
            <p:cNvCxnSpPr>
              <a:stCxn id="1222" idx="3"/>
              <a:endCxn id="1223" idx="1"/>
            </p:cNvCxnSpPr>
            <p:nvPr/>
          </p:nvCxnSpPr>
          <p:spPr>
            <a:xfrm flipH="1" rot="10800000">
              <a:off x="3096797" y="4148509"/>
              <a:ext cx="7893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1" name="Shape 1231"/>
            <p:cNvCxnSpPr>
              <a:stCxn id="1223" idx="3"/>
              <a:endCxn id="1224" idx="1"/>
            </p:cNvCxnSpPr>
            <p:nvPr/>
          </p:nvCxnSpPr>
          <p:spPr>
            <a:xfrm flipH="1" rot="10800000">
              <a:off x="3885981" y="4148509"/>
              <a:ext cx="7911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2" name="Shape 1232"/>
            <p:cNvCxnSpPr>
              <a:stCxn id="1224" idx="3"/>
              <a:endCxn id="1225" idx="1"/>
            </p:cNvCxnSpPr>
            <p:nvPr/>
          </p:nvCxnSpPr>
          <p:spPr>
            <a:xfrm flipH="1" rot="10800000">
              <a:off x="4677194" y="4148509"/>
              <a:ext cx="7434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3" name="Shape 1233"/>
            <p:cNvCxnSpPr>
              <a:stCxn id="1212" idx="3"/>
              <a:endCxn id="1219" idx="1"/>
            </p:cNvCxnSpPr>
            <p:nvPr/>
          </p:nvCxnSpPr>
          <p:spPr>
            <a:xfrm flipH="1" rot="10800000">
              <a:off x="1179485" y="2240720"/>
              <a:ext cx="1176000" cy="6975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4" name="Shape 1234"/>
            <p:cNvCxnSpPr>
              <a:stCxn id="1219" idx="3"/>
              <a:endCxn id="1220" idx="1"/>
            </p:cNvCxnSpPr>
            <p:nvPr/>
          </p:nvCxnSpPr>
          <p:spPr>
            <a:xfrm flipH="1" rot="10800000">
              <a:off x="2355511" y="2240720"/>
              <a:ext cx="15306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5" name="Shape 1235"/>
            <p:cNvCxnSpPr>
              <a:stCxn id="1220" idx="3"/>
              <a:endCxn id="1221" idx="1"/>
            </p:cNvCxnSpPr>
            <p:nvPr/>
          </p:nvCxnSpPr>
          <p:spPr>
            <a:xfrm flipH="1" rot="10800000">
              <a:off x="3885981" y="2240720"/>
              <a:ext cx="15558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6" name="Shape 1236"/>
            <p:cNvCxnSpPr>
              <a:stCxn id="1221" idx="3"/>
              <a:endCxn id="1226" idx="1"/>
            </p:cNvCxnSpPr>
            <p:nvPr/>
          </p:nvCxnSpPr>
          <p:spPr>
            <a:xfrm flipH="1" rot="10800000">
              <a:off x="5441641" y="3213020"/>
              <a:ext cx="993000" cy="3960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7" name="Shape 1237"/>
            <p:cNvCxnSpPr>
              <a:stCxn id="1225" idx="3"/>
              <a:endCxn id="1226" idx="1"/>
            </p:cNvCxnSpPr>
            <p:nvPr/>
          </p:nvCxnSpPr>
          <p:spPr>
            <a:xfrm flipH="1" rot="10800000">
              <a:off x="5420569" y="3213109"/>
              <a:ext cx="1014300" cy="23037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8" name="Shape 1238"/>
            <p:cNvCxnSpPr>
              <a:stCxn id="1226" idx="3"/>
              <a:endCxn id="1227" idx="1"/>
            </p:cNvCxnSpPr>
            <p:nvPr/>
          </p:nvCxnSpPr>
          <p:spPr>
            <a:xfrm flipH="1" rot="10800000">
              <a:off x="6434757" y="3212828"/>
              <a:ext cx="7893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9" name="Shape 1239"/>
            <p:cNvCxnSpPr>
              <a:stCxn id="1227" idx="3"/>
            </p:cNvCxnSpPr>
            <p:nvPr/>
          </p:nvCxnSpPr>
          <p:spPr>
            <a:xfrm>
              <a:off x="7223941" y="4581128"/>
              <a:ext cx="6165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240" name="Shape 124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1. Motivation</a:t>
            </a:r>
            <a:endParaRPr/>
          </a:p>
        </p:txBody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Goal: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Improve vehicle detections with CNN in real-time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Issues: poor performance for largely overlapping vehicles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Possible solution: using depth information to distinguish between overlapping vehicles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of synthetic GTA V training data</a:t>
            </a:r>
            <a:endParaRPr/>
          </a:p>
        </p:txBody>
      </p:sp>
      <p:sp>
        <p:nvSpPr>
          <p:cNvPr id="707" name="Shape 707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08" name="Shape 708"/>
          <p:cNvGrpSpPr/>
          <p:nvPr/>
        </p:nvGrpSpPr>
        <p:grpSpPr>
          <a:xfrm>
            <a:off x="3485341" y="3068960"/>
            <a:ext cx="5221315" cy="2830776"/>
            <a:chOff x="3359696" y="2924944"/>
            <a:chExt cx="5221315" cy="2830776"/>
          </a:xfrm>
        </p:grpSpPr>
        <p:pic>
          <p:nvPicPr>
            <p:cNvPr id="709" name="Shape 7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Shape 710"/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cap="flat" cmpd="sng" w="381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cap="flat" cmpd="sng" w="381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13" name="Shape 713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14" name="Shape 71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FCN-DSSD</a:t>
            </a:r>
            <a:endParaRPr/>
          </a:p>
        </p:txBody>
      </p:sp>
      <p:sp>
        <p:nvSpPr>
          <p:cNvPr id="1246" name="Shape 1246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 Prediction Module</a:t>
            </a:r>
            <a:endParaRPr/>
          </a:p>
        </p:txBody>
      </p:sp>
      <p:sp>
        <p:nvSpPr>
          <p:cNvPr id="1247" name="Shape 1247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248" name="Shape 1248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49" name="Shape 124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50" name="Shape 1250"/>
          <p:cNvSpPr/>
          <p:nvPr/>
        </p:nvSpPr>
        <p:spPr>
          <a:xfrm>
            <a:off x="4984761" y="5419845"/>
            <a:ext cx="1269664" cy="1256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 Layer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251" name="Shape 1251"/>
          <p:cNvCxnSpPr/>
          <p:nvPr/>
        </p:nvCxnSpPr>
        <p:spPr>
          <a:xfrm rot="10800000">
            <a:off x="5617701" y="3486707"/>
            <a:ext cx="0" cy="37988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2" name="Shape 1252"/>
          <p:cNvSpPr/>
          <p:nvPr/>
        </p:nvSpPr>
        <p:spPr>
          <a:xfrm>
            <a:off x="4935517" y="4662909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253" name="Shape 1253"/>
          <p:cNvSpPr/>
          <p:nvPr/>
        </p:nvSpPr>
        <p:spPr>
          <a:xfrm>
            <a:off x="4922112" y="2240466"/>
            <a:ext cx="1368152" cy="468052"/>
          </a:xfrm>
          <a:prstGeom prst="rect">
            <a:avLst/>
          </a:prstGeom>
          <a:solidFill>
            <a:srgbClr val="D3E1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Eltw. Sum</a:t>
            </a:r>
            <a:endParaRPr/>
          </a:p>
        </p:txBody>
      </p:sp>
      <p:sp>
        <p:nvSpPr>
          <p:cNvPr id="1254" name="Shape 1254"/>
          <p:cNvSpPr/>
          <p:nvPr/>
        </p:nvSpPr>
        <p:spPr>
          <a:xfrm>
            <a:off x="7349683" y="2645918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Loc Regress</a:t>
            </a:r>
            <a:endParaRPr/>
          </a:p>
        </p:txBody>
      </p:sp>
      <p:cxnSp>
        <p:nvCxnSpPr>
          <p:cNvPr id="1255" name="Shape 1255"/>
          <p:cNvCxnSpPr>
            <a:stCxn id="1256" idx="3"/>
          </p:cNvCxnSpPr>
          <p:nvPr/>
        </p:nvCxnSpPr>
        <p:spPr>
          <a:xfrm rot="10800000">
            <a:off x="6301798" y="2934181"/>
            <a:ext cx="11100" cy="3648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7" name="Shape 1257"/>
          <p:cNvCxnSpPr/>
          <p:nvPr/>
        </p:nvCxnSpPr>
        <p:spPr>
          <a:xfrm rot="-5400000">
            <a:off x="5445622" y="4495206"/>
            <a:ext cx="321132" cy="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8" name="Shape 1258"/>
          <p:cNvCxnSpPr>
            <a:stCxn id="1250" idx="3"/>
            <a:endCxn id="1252" idx="1"/>
          </p:cNvCxnSpPr>
          <p:nvPr/>
        </p:nvCxnSpPr>
        <p:spPr>
          <a:xfrm rot="10800000">
            <a:off x="4935625" y="4896983"/>
            <a:ext cx="1318800" cy="11511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9" name="Shape 1259"/>
          <p:cNvCxnSpPr>
            <a:stCxn id="1253" idx="2"/>
            <a:endCxn id="1254" idx="0"/>
          </p:cNvCxnSpPr>
          <p:nvPr/>
        </p:nvCxnSpPr>
        <p:spPr>
          <a:xfrm flipH="1" rot="10800000">
            <a:off x="5606188" y="2645818"/>
            <a:ext cx="2427600" cy="627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0" name="Shape 1260"/>
          <p:cNvSpPr/>
          <p:nvPr/>
        </p:nvSpPr>
        <p:spPr>
          <a:xfrm>
            <a:off x="4935517" y="3866588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256" name="Shape 1256"/>
          <p:cNvSpPr/>
          <p:nvPr/>
        </p:nvSpPr>
        <p:spPr>
          <a:xfrm>
            <a:off x="4944746" y="3064955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sp>
        <p:nvSpPr>
          <p:cNvPr id="1261" name="Shape 1261"/>
          <p:cNvSpPr/>
          <p:nvPr/>
        </p:nvSpPr>
        <p:spPr>
          <a:xfrm>
            <a:off x="7349683" y="1930737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Cls</a:t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262" name="Shape 1262"/>
          <p:cNvCxnSpPr>
            <a:stCxn id="1253" idx="2"/>
            <a:endCxn id="1261" idx="0"/>
          </p:cNvCxnSpPr>
          <p:nvPr/>
        </p:nvCxnSpPr>
        <p:spPr>
          <a:xfrm flipH="1" rot="10800000">
            <a:off x="5606188" y="1930618"/>
            <a:ext cx="2427600" cy="7779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3" name="Shape 1263"/>
          <p:cNvSpPr/>
          <p:nvPr/>
        </p:nvSpPr>
        <p:spPr>
          <a:xfrm>
            <a:off x="3221507" y="3848807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cxnSp>
        <p:nvCxnSpPr>
          <p:cNvPr id="1264" name="Shape 1264"/>
          <p:cNvCxnSpPr>
            <a:endCxn id="1263" idx="1"/>
          </p:cNvCxnSpPr>
          <p:nvPr/>
        </p:nvCxnSpPr>
        <p:spPr>
          <a:xfrm flipH="1" rot="5400000">
            <a:off x="2996507" y="4307833"/>
            <a:ext cx="1416300" cy="966300"/>
          </a:xfrm>
          <a:prstGeom prst="curvedConnector3">
            <a:avLst>
              <a:gd fmla="val -15334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5" name="Shape 1265"/>
          <p:cNvCxnSpPr>
            <a:stCxn id="1263" idx="3"/>
            <a:endCxn id="1253" idx="0"/>
          </p:cNvCxnSpPr>
          <p:nvPr/>
        </p:nvCxnSpPr>
        <p:spPr>
          <a:xfrm flipH="1" rot="10800000">
            <a:off x="4589659" y="2240533"/>
            <a:ext cx="1016400" cy="1842300"/>
          </a:xfrm>
          <a:prstGeom prst="curved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6" name="Shape 126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FCN-DSSD</a:t>
            </a:r>
            <a:endParaRPr/>
          </a:p>
        </p:txBody>
      </p:sp>
      <p:sp>
        <p:nvSpPr>
          <p:cNvPr id="1272" name="Shape 1272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Loss functions: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Depth: 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berHu</a:t>
            </a:r>
            <a:endParaRPr b="1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SSD:</a:t>
            </a:r>
            <a:endParaRPr/>
          </a:p>
        </p:txBody>
      </p:sp>
      <p:sp>
        <p:nvSpPr>
          <p:cNvPr id="1273" name="Shape 1273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274" name="Shape 1274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75" name="Shape 1275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76" name="Shape 1276"/>
          <p:cNvSpPr txBox="1"/>
          <p:nvPr/>
        </p:nvSpPr>
        <p:spPr>
          <a:xfrm>
            <a:off x="935485" y="2477517"/>
            <a:ext cx="2800510" cy="5238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9764" l="0" r="-5650" t="-348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277" name="Shape 1277"/>
          <p:cNvSpPr txBox="1"/>
          <p:nvPr/>
        </p:nvSpPr>
        <p:spPr>
          <a:xfrm>
            <a:off x="4440996" y="2179356"/>
            <a:ext cx="3492623" cy="11791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278" name="Shape 1278"/>
          <p:cNvSpPr txBox="1"/>
          <p:nvPr/>
        </p:nvSpPr>
        <p:spPr>
          <a:xfrm>
            <a:off x="930323" y="3542295"/>
            <a:ext cx="10780836" cy="6914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279" name="Shape 1279"/>
          <p:cNvSpPr txBox="1"/>
          <p:nvPr/>
        </p:nvSpPr>
        <p:spPr>
          <a:xfrm>
            <a:off x="930323" y="4233766"/>
            <a:ext cx="7539308" cy="11192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280" name="Shape 1280"/>
          <p:cNvSpPr txBox="1"/>
          <p:nvPr/>
        </p:nvSpPr>
        <p:spPr>
          <a:xfrm>
            <a:off x="930323" y="5315600"/>
            <a:ext cx="6315062" cy="10806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281" name="Shape 128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FCN-DSSD</a:t>
            </a:r>
            <a:endParaRPr/>
          </a:p>
        </p:txBody>
      </p:sp>
      <p:sp>
        <p:nvSpPr>
          <p:cNvPr id="1287" name="Shape 1287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Image Preprocessing: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Online image augmentation in Tensorflow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Random horizontal flip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Random color distortion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Patch sampling</a:t>
            </a:r>
            <a:endParaRPr/>
          </a:p>
        </p:txBody>
      </p:sp>
      <p:sp>
        <p:nvSpPr>
          <p:cNvPr id="1288" name="Shape 1288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89" name="Shape 128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290" name="Shape 1290"/>
          <p:cNvGrpSpPr/>
          <p:nvPr/>
        </p:nvGrpSpPr>
        <p:grpSpPr>
          <a:xfrm>
            <a:off x="983432" y="3897052"/>
            <a:ext cx="3071664" cy="1727811"/>
            <a:chOff x="659396" y="3897052"/>
            <a:chExt cx="3071664" cy="1727811"/>
          </a:xfrm>
        </p:grpSpPr>
        <p:pic>
          <p:nvPicPr>
            <p:cNvPr id="1291" name="Shape 12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2" name="Shape 1292"/>
            <p:cNvSpPr/>
            <p:nvPr/>
          </p:nvSpPr>
          <p:spPr>
            <a:xfrm>
              <a:off x="1795780" y="4725144"/>
              <a:ext cx="231768" cy="160546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1303" name="Shape 1303"/>
          <p:cNvGrpSpPr/>
          <p:nvPr/>
        </p:nvGrpSpPr>
        <p:grpSpPr>
          <a:xfrm>
            <a:off x="4497755" y="3892193"/>
            <a:ext cx="3071664" cy="1727811"/>
            <a:chOff x="659396" y="3897052"/>
            <a:chExt cx="3071664" cy="1727811"/>
          </a:xfrm>
        </p:grpSpPr>
        <p:pic>
          <p:nvPicPr>
            <p:cNvPr id="1304" name="Shape 13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5" name="Shape 1305"/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1797927" y="4727598"/>
              <a:ext cx="240761" cy="162951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cxnSp>
        <p:nvCxnSpPr>
          <p:cNvPr id="1317" name="Shape 1317"/>
          <p:cNvCxnSpPr>
            <a:stCxn id="1291" idx="3"/>
            <a:endCxn id="1304" idx="1"/>
          </p:cNvCxnSpPr>
          <p:nvPr/>
        </p:nvCxnSpPr>
        <p:spPr>
          <a:xfrm flipH="1" rot="10800000">
            <a:off x="4055096" y="4756157"/>
            <a:ext cx="442800" cy="48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318" name="Shape 1318"/>
          <p:cNvGrpSpPr/>
          <p:nvPr/>
        </p:nvGrpSpPr>
        <p:grpSpPr>
          <a:xfrm>
            <a:off x="8013805" y="3890380"/>
            <a:ext cx="1647248" cy="1736296"/>
            <a:chOff x="1548356" y="4422470"/>
            <a:chExt cx="726616" cy="765895"/>
          </a:xfrm>
        </p:grpSpPr>
        <p:pic>
          <p:nvPicPr>
            <p:cNvPr id="1319" name="Shape 1319"/>
            <p:cNvPicPr preferRelativeResize="0"/>
            <p:nvPr/>
          </p:nvPicPr>
          <p:blipFill rotWithShape="1">
            <a:blip r:embed="rId3">
              <a:alphaModFix/>
            </a:blip>
            <a:srcRect b="25263" l="28941" r="47404" t="30410"/>
            <a:stretch/>
          </p:blipFill>
          <p:spPr>
            <a:xfrm>
              <a:off x="1548356" y="4422471"/>
              <a:ext cx="726616" cy="765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0" name="Shape 1320"/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cap="flat" cmpd="sng" w="9525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798336" y="4737125"/>
              <a:ext cx="226065" cy="149830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cxnSp>
        <p:nvCxnSpPr>
          <p:cNvPr id="1330" name="Shape 1330"/>
          <p:cNvCxnSpPr>
            <a:stCxn id="1304" idx="3"/>
            <a:endCxn id="1319" idx="1"/>
          </p:cNvCxnSpPr>
          <p:nvPr/>
        </p:nvCxnSpPr>
        <p:spPr>
          <a:xfrm>
            <a:off x="7569419" y="4756098"/>
            <a:ext cx="444300" cy="24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1" name="Shape 133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sp>
        <p:nvSpPr>
          <p:cNvPr id="1337" name="Shape 1337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Speed: training is slow ~ 5 days, inference 900 ms per batch → 56,25 ms – 17 Hz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Mean average precision for SSD: 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KITTI: ~25% mAP after 30k iters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GTAV: very low mAP, not learning at all ~1-8% after 200k iters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prediction: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KITTI: depth not learning, only after 40k iters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GTAV: depth learning good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38" name="Shape 1338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39" name="Shape 133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0" name="Shape 1340"/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Draft</a:t>
            </a:r>
            <a:endParaRPr/>
          </a:p>
        </p:txBody>
      </p:sp>
      <p:sp>
        <p:nvSpPr>
          <p:cNvPr id="1341" name="Shape 134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pic>
        <p:nvPicPr>
          <p:cNvPr id="1347" name="Shape 13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1555" l="0" r="74855" t="0"/>
          <a:stretch/>
        </p:blipFill>
        <p:spPr>
          <a:xfrm>
            <a:off x="8905981" y="1390820"/>
            <a:ext cx="1980220" cy="224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Shape 1348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9" name="Shape 134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50" name="Shape 1350"/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Draft</a:t>
            </a:r>
            <a:endParaRPr/>
          </a:p>
        </p:txBody>
      </p:sp>
      <p:sp>
        <p:nvSpPr>
          <p:cNvPr id="1351" name="Shape 135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352" name="Shape 1352"/>
          <p:cNvPicPr preferRelativeResize="0"/>
          <p:nvPr/>
        </p:nvPicPr>
        <p:blipFill rotWithShape="1">
          <a:blip r:embed="rId4">
            <a:alphaModFix/>
          </a:blip>
          <a:srcRect b="0" l="74982" r="0" t="0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Shape 1353"/>
          <p:cNvPicPr preferRelativeResize="0"/>
          <p:nvPr/>
        </p:nvPicPr>
        <p:blipFill rotWithShape="1">
          <a:blip r:embed="rId4">
            <a:alphaModFix/>
          </a:blip>
          <a:srcRect b="0" l="0" r="50141" t="0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Shape 1354"/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</a:t>
            </a:r>
            <a:endParaRPr/>
          </a:p>
        </p:txBody>
      </p:sp>
      <p:sp>
        <p:nvSpPr>
          <p:cNvPr id="1355" name="Shape 1355"/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</a:t>
            </a:r>
            <a:endParaRPr/>
          </a:p>
        </p:txBody>
      </p:sp>
      <p:pic>
        <p:nvPicPr>
          <p:cNvPr id="1356" name="Shape 13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9787" y="1557566"/>
            <a:ext cx="1926214" cy="221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Shape 1357"/>
          <p:cNvPicPr preferRelativeResize="0"/>
          <p:nvPr/>
        </p:nvPicPr>
        <p:blipFill rotWithShape="1">
          <a:blip r:embed="rId6">
            <a:alphaModFix/>
          </a:blip>
          <a:srcRect b="0" l="0" r="49753" t="0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Shape 1358"/>
          <p:cNvPicPr preferRelativeResize="0"/>
          <p:nvPr/>
        </p:nvPicPr>
        <p:blipFill rotWithShape="1">
          <a:blip r:embed="rId6">
            <a:alphaModFix/>
          </a:blip>
          <a:srcRect b="0" l="74736" r="533" t="0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Shape 1359"/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Groundtruth</a:t>
            </a:r>
            <a:endParaRPr b="1"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60" name="Shape 1360"/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Predicted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pic>
        <p:nvPicPr>
          <p:cNvPr id="1366" name="Shape 13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76" y="1571779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Shape 136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68" name="Shape 1368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69" name="Shape 13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151" y="1572670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Shape 1370"/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</a:t>
            </a:r>
            <a:endParaRPr/>
          </a:p>
        </p:txBody>
      </p:sp>
      <p:sp>
        <p:nvSpPr>
          <p:cNvPr id="1371" name="Shape 1371"/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</a:t>
            </a:r>
            <a:endParaRPr/>
          </a:p>
        </p:txBody>
      </p:sp>
      <p:cxnSp>
        <p:nvCxnSpPr>
          <p:cNvPr id="1372" name="Shape 1372"/>
          <p:cNvCxnSpPr/>
          <p:nvPr/>
        </p:nvCxnSpPr>
        <p:spPr>
          <a:xfrm>
            <a:off x="1217680" y="4426508"/>
            <a:ext cx="126014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3" name="Shape 1373"/>
          <p:cNvCxnSpPr/>
          <p:nvPr/>
        </p:nvCxnSpPr>
        <p:spPr>
          <a:xfrm rot="10800000">
            <a:off x="2477820" y="4426508"/>
            <a:ext cx="0" cy="105472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4" name="Shape 1374"/>
          <p:cNvCxnSpPr/>
          <p:nvPr/>
        </p:nvCxnSpPr>
        <p:spPr>
          <a:xfrm>
            <a:off x="6600056" y="4426508"/>
            <a:ext cx="1512168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5" name="Shape 1375"/>
          <p:cNvCxnSpPr/>
          <p:nvPr/>
        </p:nvCxnSpPr>
        <p:spPr>
          <a:xfrm rot="10800000">
            <a:off x="8112224" y="4426508"/>
            <a:ext cx="0" cy="105472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6" name="Shape 137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Shape 13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9323" l="0" r="51772" t="0"/>
          <a:stretch/>
        </p:blipFill>
        <p:spPr>
          <a:xfrm>
            <a:off x="568610" y="2204864"/>
            <a:ext cx="4863829" cy="28109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Shape 138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sp>
        <p:nvSpPr>
          <p:cNvPr id="1383" name="Shape 1383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84" name="Shape 1384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85" name="Shape 1385"/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</a:t>
            </a:r>
            <a:endParaRPr/>
          </a:p>
        </p:txBody>
      </p:sp>
      <p:sp>
        <p:nvSpPr>
          <p:cNvPr id="1386" name="Shape 1386"/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</a:t>
            </a:r>
            <a:endParaRPr/>
          </a:p>
        </p:txBody>
      </p:sp>
      <p:pic>
        <p:nvPicPr>
          <p:cNvPr id="1387" name="Shape 1387"/>
          <p:cNvPicPr preferRelativeResize="0"/>
          <p:nvPr/>
        </p:nvPicPr>
        <p:blipFill rotWithShape="1">
          <a:blip r:embed="rId4">
            <a:alphaModFix/>
          </a:blip>
          <a:srcRect b="49475" l="0" r="49705" t="0"/>
          <a:stretch/>
        </p:blipFill>
        <p:spPr>
          <a:xfrm>
            <a:off x="5519936" y="2204864"/>
            <a:ext cx="6132004" cy="3465004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Shape 138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6. Future Work</a:t>
            </a:r>
            <a:endParaRPr/>
          </a:p>
        </p:txBody>
      </p:sp>
      <p:sp>
        <p:nvSpPr>
          <p:cNvPr id="1394" name="Shape 1394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Problems to overcome: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If learning rate too high, SSD loss will oscillate, depth loss will converge fast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If learning rate too low, depth loss will not converge, SSD loss will oscillate less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Finding optimal weight for both loss function - Adaptive Loss Balancing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general SSD loss has problems to converge, especially for positive bounding box examples and localization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 offline preprocessing to handle ground truth bounding boxes out of range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Need to use more GTA V images ~ 200.000 images, since difference in images is very low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Lots of small bounding boxes in GTA V data, better default box sizes, ratios and tiling needed</a:t>
            </a:r>
            <a:endParaRPr/>
          </a:p>
        </p:txBody>
      </p:sp>
      <p:sp>
        <p:nvSpPr>
          <p:cNvPr id="1395" name="Shape 139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96" name="Shape 139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97" name="Shape 139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6. Future Work</a:t>
            </a:r>
            <a:endParaRPr/>
          </a:p>
        </p:txBody>
      </p:sp>
      <p:sp>
        <p:nvSpPr>
          <p:cNvPr id="1403" name="Shape 1403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Problems to overcome: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Further improve GTA V bounding boxes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Eliminate wrong bounding boxes due to insufficient occlusion handling in game – using stencil map for bounding box creation and matching with data needed</a:t>
            </a:r>
            <a:endParaRPr/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 other detectors than SSD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Networks are in modular architecture, it’s easy to change certain parts/networks</a:t>
            </a:r>
            <a:endParaRPr/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Extend code to support multiple GPUs for faster training, since a lot of trial and error is needed to get optimal loss weights, default box sizes, ratios, tiling etc.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Should be possible with reasonable effort</a:t>
            </a:r>
            <a:endParaRPr/>
          </a:p>
        </p:txBody>
      </p:sp>
      <p:sp>
        <p:nvSpPr>
          <p:cNvPr id="1404" name="Shape 1404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05" name="Shape 1405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06" name="Shape 140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Shape 1411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Questions?</a:t>
            </a:r>
            <a:endParaRPr/>
          </a:p>
        </p:txBody>
      </p:sp>
      <p:pic>
        <p:nvPicPr>
          <p:cNvPr id="1412" name="Shape 1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" y="-351420"/>
            <a:ext cx="4058027" cy="289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Shape 14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184" y="2384884"/>
            <a:ext cx="4074371" cy="224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Shape 14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184" y="4625788"/>
            <a:ext cx="4071906" cy="259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1. Motivation</a:t>
            </a:r>
            <a:endParaRPr/>
          </a:p>
        </p:txBody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Used datasets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2" name="Shape 722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3" name="Shape 723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24" name="Shape 7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630" y="4401108"/>
            <a:ext cx="215726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376" y="3044933"/>
            <a:ext cx="2159517" cy="118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630" y="1736760"/>
            <a:ext cx="215726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4897" y="4401801"/>
            <a:ext cx="2165367" cy="119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4898" y="3044933"/>
            <a:ext cx="2159514" cy="118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74898" y="1736760"/>
            <a:ext cx="215726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63895" y="1736760"/>
            <a:ext cx="210932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Shape 7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63896" y="3055953"/>
            <a:ext cx="210932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3896" y="4401108"/>
            <a:ext cx="2109325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Shape 7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03043" y="3055953"/>
            <a:ext cx="210932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03043" y="4401920"/>
            <a:ext cx="2107881" cy="118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495037" y="1735521"/>
            <a:ext cx="2107881" cy="118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44421" y="3056764"/>
            <a:ext cx="2107882" cy="118568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 txBox="1"/>
          <p:nvPr/>
        </p:nvSpPr>
        <p:spPr>
          <a:xfrm>
            <a:off x="481631" y="5715270"/>
            <a:ext cx="42159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 15k, 640 x 352, uint8 depth map</a:t>
            </a:r>
            <a:endParaRPr/>
          </a:p>
        </p:txBody>
      </p:sp>
      <p:sp>
        <p:nvSpPr>
          <p:cNvPr id="738" name="Shape 738"/>
          <p:cNvSpPr txBox="1"/>
          <p:nvPr/>
        </p:nvSpPr>
        <p:spPr>
          <a:xfrm>
            <a:off x="6348028" y="5715270"/>
            <a:ext cx="42159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 15k, 1280 x 720, uint8 depth map</a:t>
            </a:r>
            <a:endParaRPr/>
          </a:p>
        </p:txBody>
      </p:sp>
      <p:pic>
        <p:nvPicPr>
          <p:cNvPr id="739" name="Shape 73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640746" y="4399869"/>
            <a:ext cx="2111527" cy="118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644421" y="1728751"/>
            <a:ext cx="2107881" cy="118568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</a:t>
            </a:r>
            <a:r>
              <a:rPr b="0" baseline="3000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based object detection - class and bounding box regression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based solution from FZI</a:t>
            </a:r>
            <a:endParaRPr/>
          </a:p>
        </p:txBody>
      </p:sp>
      <p:sp>
        <p:nvSpPr>
          <p:cNvPr id="748" name="Shape 74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9" name="Shape 74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0" name="Shape 750"/>
          <p:cNvSpPr txBox="1"/>
          <p:nvPr/>
        </p:nvSpPr>
        <p:spPr>
          <a:xfrm>
            <a:off x="914401" y="5697252"/>
            <a:ext cx="49625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Dataset</a:t>
            </a: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KITTI</a:t>
            </a:r>
            <a:r>
              <a:rPr baseline="30000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, GTA V</a:t>
            </a:r>
            <a:endParaRPr baseline="30000"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1" name="Shape 751"/>
          <p:cNvSpPr txBox="1"/>
          <p:nvPr/>
        </p:nvSpPr>
        <p:spPr>
          <a:xfrm>
            <a:off x="914400" y="5957777"/>
            <a:ext cx="4962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lang="en-U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http://ieeexplore.ieee.org/stamp/stamp.jsp?tp=&amp;arnumber=7535408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r>
              <a:rPr lang="en-U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http://www.cvlibs.net/publications/Geiger2012CVPR.pdf</a:t>
            </a:r>
            <a:endParaRPr/>
          </a:p>
        </p:txBody>
      </p:sp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4023" y="4866229"/>
            <a:ext cx="2977646" cy="1452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Shape 753"/>
          <p:cNvGrpSpPr/>
          <p:nvPr/>
        </p:nvGrpSpPr>
        <p:grpSpPr>
          <a:xfrm>
            <a:off x="1721514" y="1897857"/>
            <a:ext cx="8481332" cy="4008070"/>
            <a:chOff x="1721514" y="1897857"/>
            <a:chExt cx="8481332" cy="4008070"/>
          </a:xfrm>
        </p:grpSpPr>
        <p:sp>
          <p:nvSpPr>
            <p:cNvPr id="754" name="Shape 754"/>
            <p:cNvSpPr/>
            <p:nvPr/>
          </p:nvSpPr>
          <p:spPr>
            <a:xfrm>
              <a:off x="1721514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Extraction</a:t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043772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Classific.</a:t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6399056" y="1897857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6399058" y="3765446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7050194" y="1897857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7050195" y="3765446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7703545" y="3765446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61" name="Shape 761"/>
            <p:cNvCxnSpPr>
              <a:stCxn id="754" idx="3"/>
              <a:endCxn id="755" idx="1"/>
            </p:cNvCxnSpPr>
            <p:nvPr/>
          </p:nvCxnSpPr>
          <p:spPr>
            <a:xfrm>
              <a:off x="3554742" y="3537012"/>
              <a:ext cx="4890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2" name="Shape 762"/>
            <p:cNvCxnSpPr/>
            <p:nvPr/>
          </p:nvCxnSpPr>
          <p:spPr>
            <a:xfrm>
              <a:off x="5877000" y="2960948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3" name="Shape 763"/>
            <p:cNvCxnSpPr/>
            <p:nvPr/>
          </p:nvCxnSpPr>
          <p:spPr>
            <a:xfrm>
              <a:off x="5877000" y="4005064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4" name="Shape 764"/>
            <p:cNvCxnSpPr/>
            <p:nvPr/>
          </p:nvCxnSpPr>
          <p:spPr>
            <a:xfrm>
              <a:off x="6543071" y="2960948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5" name="Shape 765"/>
            <p:cNvCxnSpPr/>
            <p:nvPr/>
          </p:nvCxnSpPr>
          <p:spPr>
            <a:xfrm>
              <a:off x="6543073" y="4005064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6" name="Shape 766"/>
            <p:cNvCxnSpPr/>
            <p:nvPr/>
          </p:nvCxnSpPr>
          <p:spPr>
            <a:xfrm>
              <a:off x="7194209" y="4005064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7" name="Shape 767"/>
            <p:cNvCxnSpPr/>
            <p:nvPr/>
          </p:nvCxnSpPr>
          <p:spPr>
            <a:xfrm>
              <a:off x="7194210" y="2960948"/>
              <a:ext cx="117540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8" name="Shape 768"/>
            <p:cNvCxnSpPr/>
            <p:nvPr/>
          </p:nvCxnSpPr>
          <p:spPr>
            <a:xfrm>
              <a:off x="7847560" y="4005064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69" name="Shape 769"/>
            <p:cNvSpPr/>
            <p:nvPr/>
          </p:nvSpPr>
          <p:spPr>
            <a:xfrm>
              <a:off x="8369618" y="2744924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</a:t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6046216" y="5252421"/>
              <a:ext cx="2102012" cy="65350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 regression</a:t>
              </a:r>
              <a:endParaRPr/>
            </a:p>
          </p:txBody>
        </p:sp>
      </p:grpSp>
      <p:grpSp>
        <p:nvGrpSpPr>
          <p:cNvPr id="771" name="Shape 771"/>
          <p:cNvGrpSpPr/>
          <p:nvPr/>
        </p:nvGrpSpPr>
        <p:grpSpPr>
          <a:xfrm>
            <a:off x="914400" y="5157192"/>
            <a:ext cx="4541527" cy="453715"/>
            <a:chOff x="914400" y="5323859"/>
            <a:chExt cx="4541527" cy="453715"/>
          </a:xfrm>
        </p:grpSpPr>
        <p:sp>
          <p:nvSpPr>
            <p:cNvPr id="772" name="Shape 772"/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5" name="Shape 775"/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convolution</a:t>
              </a:r>
              <a:endParaRPr/>
            </a:p>
          </p:txBody>
        </p:sp>
        <p:sp>
          <p:nvSpPr>
            <p:cNvPr id="776" name="Shape 776"/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tiling</a:t>
              </a:r>
              <a:endParaRPr/>
            </a:p>
          </p:txBody>
        </p:sp>
        <p:sp>
          <p:nvSpPr>
            <p:cNvPr id="777" name="Shape 777"/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softmax</a:t>
              </a:r>
              <a:endParaRPr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78" name="Shape 778"/>
          <p:cNvSpPr/>
          <p:nvPr/>
        </p:nvSpPr>
        <p:spPr>
          <a:xfrm>
            <a:off x="6059996" y="1828800"/>
            <a:ext cx="2052228" cy="34004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79" name="Shape 779"/>
          <p:cNvSpPr txBox="1"/>
          <p:nvPr/>
        </p:nvSpPr>
        <p:spPr>
          <a:xfrm>
            <a:off x="9153097" y="4812126"/>
            <a:ext cx="64807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AlexNet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0" name="Shape 78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1" name="Shape 78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Joint convolution depth prediction and object detection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with KITTI &amp; GTA V images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8" name="Shape 78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9" name="Shape 78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90" name="Shape 790"/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791" name="Shape 791"/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94" name="Shape 794"/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</a:t>
              </a:r>
              <a:endParaRPr/>
            </a:p>
          </p:txBody>
        </p:sp>
        <p:sp>
          <p:nvSpPr>
            <p:cNvPr id="795" name="Shape 795"/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96" name="Shape 796"/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Dropout</a:t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98" name="Shape 798"/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Sigmoid</a:t>
              </a:r>
              <a:endParaRPr/>
            </a:p>
          </p:txBody>
        </p:sp>
      </p:grpSp>
      <p:grpSp>
        <p:nvGrpSpPr>
          <p:cNvPr id="799" name="Shape 799"/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800" name="Shape 800"/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Extraction</a:t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Classific.</a:t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05" name="Shape 805"/>
            <p:cNvCxnSpPr>
              <a:stCxn id="800" idx="3"/>
              <a:endCxn id="801" idx="1"/>
            </p:cNvCxnSpPr>
            <p:nvPr/>
          </p:nvCxnSpPr>
          <p:spPr>
            <a:xfrm>
              <a:off x="2742884" y="2998384"/>
              <a:ext cx="37809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6" name="Shape 806"/>
            <p:cNvCxnSpPr/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7" name="Shape 807"/>
            <p:cNvCxnSpPr/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8" name="Shape 808"/>
            <p:cNvCxnSpPr/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9" name="Shape 809"/>
            <p:cNvCxnSpPr>
              <a:stCxn id="801" idx="3"/>
              <a:endCxn id="810" idx="1"/>
            </p:cNvCxnSpPr>
            <p:nvPr/>
          </p:nvCxnSpPr>
          <p:spPr>
            <a:xfrm>
              <a:off x="8356977" y="2998384"/>
              <a:ext cx="9291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11" name="Shape 811"/>
            <p:cNvCxnSpPr/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10" name="Shape 810"/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 Regression</a:t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13" name="Shape 813"/>
            <p:cNvCxnSpPr/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14" name="Shape 814"/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15" name="Shape 815"/>
            <p:cNvCxnSpPr/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816" name="Shape 816"/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640</a:t>
            </a: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x352x3</a:t>
            </a:r>
            <a:endParaRPr/>
          </a:p>
        </p:txBody>
      </p:sp>
      <p:sp>
        <p:nvSpPr>
          <p:cNvPr id="817" name="Shape 817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8" name="Shape 818"/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AlexNet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9" name="Shape 819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Accomplished tasks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/>
              <a:t>T</a:t>
            </a: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/>
              <a:t>Training on GTAV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/>
              <a:t>Training on mixed KITTI and GTAV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Lesi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ms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6" name="Shape 826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b="31381" l="188" r="-188" t="3202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3" lvl="0" marL="228593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Loss during training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 txBox="1"/>
          <p:nvPr>
            <p:ph idx="2" type="body"/>
          </p:nvPr>
        </p:nvSpPr>
        <p:spPr>
          <a:xfrm>
            <a:off x="914400" y="933450"/>
            <a:ext cx="10363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5" name="Shape 855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3" lvl="0" marL="228593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Current results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Depth map</a:t>
            </a:r>
            <a:r>
              <a:rPr lang="en-US"/>
              <a:t> prediction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Predicted depth maps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Shape 867"/>
          <p:cNvSpPr txBox="1"/>
          <p:nvPr>
            <p:ph idx="2" type="body"/>
          </p:nvPr>
        </p:nvSpPr>
        <p:spPr>
          <a:xfrm>
            <a:off x="914400" y="933450"/>
            <a:ext cx="10363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8" name="Shape 868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i9_Storm">
      <a:dk1>
        <a:srgbClr val="57565A"/>
      </a:dk1>
      <a:lt1>
        <a:srgbClr val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